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73"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4" r:id="rId18"/>
    <p:sldId id="276" r:id="rId19"/>
    <p:sldId id="275" r:id="rId20"/>
    <p:sldId id="277" r:id="rId21"/>
    <p:sldId id="278" r:id="rId22"/>
    <p:sldId id="279" r:id="rId23"/>
    <p:sldId id="280" r:id="rId24"/>
    <p:sldId id="281" r:id="rId25"/>
    <p:sldId id="283" r:id="rId26"/>
    <p:sldId id="282" r:id="rId27"/>
    <p:sldId id="284" r:id="rId28"/>
    <p:sldId id="285" r:id="rId29"/>
    <p:sldId id="270" r:id="rId30"/>
    <p:sldId id="271"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5AC289-7459-42AE-8242-4829BE89798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7C4D837-E439-42DE-99C8-EEA74BDB217C}">
      <dgm:prSet/>
      <dgm:spPr/>
      <dgm:t>
        <a:bodyPr/>
        <a:lstStyle/>
        <a:p>
          <a:pPr algn="ctr">
            <a:lnSpc>
              <a:spcPct val="100000"/>
            </a:lnSpc>
          </a:pPr>
          <a:endParaRPr lang="en-US" dirty="0"/>
        </a:p>
        <a:p>
          <a:pPr algn="ctr">
            <a:lnSpc>
              <a:spcPct val="100000"/>
            </a:lnSpc>
          </a:pPr>
          <a:endParaRPr lang="en-US" dirty="0"/>
        </a:p>
        <a:p>
          <a:pPr algn="ctr">
            <a:lnSpc>
              <a:spcPct val="100000"/>
            </a:lnSpc>
          </a:pPr>
          <a:endParaRPr lang="en-US" dirty="0"/>
        </a:p>
        <a:p>
          <a:pPr algn="ctr">
            <a:lnSpc>
              <a:spcPct val="100000"/>
            </a:lnSpc>
          </a:pPr>
          <a:r>
            <a:rPr lang="en-US" dirty="0" err="1"/>
            <a:t>Jupyter</a:t>
          </a:r>
          <a:r>
            <a:rPr lang="en-US" dirty="0"/>
            <a:t> Notebook</a:t>
          </a:r>
        </a:p>
        <a:p>
          <a:pPr algn="ctr">
            <a:lnSpc>
              <a:spcPct val="100000"/>
            </a:lnSpc>
          </a:pPr>
          <a:r>
            <a:rPr lang="en-US" dirty="0"/>
            <a:t>&gt;</a:t>
          </a:r>
          <a:r>
            <a:rPr lang="en-US" dirty="0" err="1"/>
            <a:t>Tensorflow</a:t>
          </a:r>
          <a:endParaRPr lang="en-US" dirty="0"/>
        </a:p>
        <a:p>
          <a:pPr algn="ctr">
            <a:lnSpc>
              <a:spcPct val="100000"/>
            </a:lnSpc>
          </a:pPr>
          <a:r>
            <a:rPr lang="en-US" dirty="0"/>
            <a:t>&gt;</a:t>
          </a:r>
          <a:r>
            <a:rPr lang="en-US" dirty="0" err="1"/>
            <a:t>OpenCv</a:t>
          </a:r>
          <a:endParaRPr lang="en-US" dirty="0"/>
        </a:p>
      </dgm:t>
    </dgm:pt>
    <dgm:pt modelId="{D52AAFBA-CCE8-444C-BA3F-82026E7E048C}" type="parTrans" cxnId="{0E95C549-6EB1-401B-A67E-358AE5578D74}">
      <dgm:prSet/>
      <dgm:spPr/>
      <dgm:t>
        <a:bodyPr/>
        <a:lstStyle/>
        <a:p>
          <a:endParaRPr lang="en-US"/>
        </a:p>
      </dgm:t>
    </dgm:pt>
    <dgm:pt modelId="{F4E00D1D-3FB9-46F2-9FF8-7847A54A1788}" type="sibTrans" cxnId="{0E95C549-6EB1-401B-A67E-358AE5578D74}">
      <dgm:prSet/>
      <dgm:spPr/>
      <dgm:t>
        <a:bodyPr/>
        <a:lstStyle/>
        <a:p>
          <a:endParaRPr lang="en-US"/>
        </a:p>
      </dgm:t>
    </dgm:pt>
    <dgm:pt modelId="{5F4661E8-CA16-4EC1-BF59-00002C3F9172}">
      <dgm:prSet/>
      <dgm:spPr/>
      <dgm:t>
        <a:bodyPr/>
        <a:lstStyle/>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Visual Studio Code</a:t>
          </a:r>
        </a:p>
        <a:p>
          <a:pPr>
            <a:lnSpc>
              <a:spcPct val="100000"/>
            </a:lnSpc>
          </a:pPr>
          <a:r>
            <a:rPr lang="en-US" dirty="0"/>
            <a:t>&gt;</a:t>
          </a:r>
          <a:r>
            <a:rPr lang="en-US" dirty="0" err="1"/>
            <a:t>StreamLit</a:t>
          </a:r>
          <a:endParaRPr lang="en-US" dirty="0"/>
        </a:p>
      </dgm:t>
    </dgm:pt>
    <dgm:pt modelId="{7B2267BE-F234-4F02-A9CE-B3C5B40F3922}" type="parTrans" cxnId="{0FE285C8-9EAF-4185-A72B-BA261D6A8E36}">
      <dgm:prSet/>
      <dgm:spPr/>
      <dgm:t>
        <a:bodyPr/>
        <a:lstStyle/>
        <a:p>
          <a:endParaRPr lang="en-US"/>
        </a:p>
      </dgm:t>
    </dgm:pt>
    <dgm:pt modelId="{4D9275AA-B38A-4E28-9D92-D63C08CA2BFD}" type="sibTrans" cxnId="{0FE285C8-9EAF-4185-A72B-BA261D6A8E36}">
      <dgm:prSet/>
      <dgm:spPr/>
      <dgm:t>
        <a:bodyPr/>
        <a:lstStyle/>
        <a:p>
          <a:endParaRPr lang="en-US"/>
        </a:p>
      </dgm:t>
    </dgm:pt>
    <dgm:pt modelId="{8C48B210-1A87-49B8-A224-D00480582C36}" type="pres">
      <dgm:prSet presAssocID="{395AC289-7459-42AE-8242-4829BE897985}" presName="root" presStyleCnt="0">
        <dgm:presLayoutVars>
          <dgm:dir/>
          <dgm:resizeHandles val="exact"/>
        </dgm:presLayoutVars>
      </dgm:prSet>
      <dgm:spPr/>
    </dgm:pt>
    <dgm:pt modelId="{F92EF40F-B881-4DEE-93E8-707E0E9165B6}" type="pres">
      <dgm:prSet presAssocID="{A7C4D837-E439-42DE-99C8-EEA74BDB217C}" presName="compNode" presStyleCnt="0"/>
      <dgm:spPr/>
    </dgm:pt>
    <dgm:pt modelId="{BAC574AE-0959-4F9D-8D97-699E3929C5B6}" type="pres">
      <dgm:prSet presAssocID="{A7C4D837-E439-42DE-99C8-EEA74BDB217C}" presName="iconRect" presStyleLbl="node1" presStyleIdx="0" presStyleCnt="2" custLinFactNeighborX="-44508" custLinFactNeighborY="-4450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CECE2FE4-3166-4819-9C80-D1C22DA754AF}" type="pres">
      <dgm:prSet presAssocID="{A7C4D837-E439-42DE-99C8-EEA74BDB217C}" presName="spaceRect" presStyleCnt="0"/>
      <dgm:spPr/>
    </dgm:pt>
    <dgm:pt modelId="{6CA5897F-B959-487D-8973-5D8D18343DEA}" type="pres">
      <dgm:prSet presAssocID="{A7C4D837-E439-42DE-99C8-EEA74BDB217C}" presName="textRect" presStyleLbl="revTx" presStyleIdx="0" presStyleCnt="2" custScaleX="184172" custScaleY="656167" custLinFactY="-91372" custLinFactNeighborX="-9104" custLinFactNeighborY="-100000">
        <dgm:presLayoutVars>
          <dgm:chMax val="1"/>
          <dgm:chPref val="1"/>
        </dgm:presLayoutVars>
      </dgm:prSet>
      <dgm:spPr/>
    </dgm:pt>
    <dgm:pt modelId="{4C770734-49F0-487B-9D82-139F1A26B620}" type="pres">
      <dgm:prSet presAssocID="{F4E00D1D-3FB9-46F2-9FF8-7847A54A1788}" presName="sibTrans" presStyleCnt="0"/>
      <dgm:spPr/>
    </dgm:pt>
    <dgm:pt modelId="{683BD760-E3AC-4D3E-8BAC-539B6DE97577}" type="pres">
      <dgm:prSet presAssocID="{5F4661E8-CA16-4EC1-BF59-00002C3F9172}" presName="compNode" presStyleCnt="0"/>
      <dgm:spPr/>
    </dgm:pt>
    <dgm:pt modelId="{50F87E94-333C-467B-BDE3-822138F9268F}" type="pres">
      <dgm:prSet presAssocID="{5F4661E8-CA16-4EC1-BF59-00002C3F9172}" presName="iconRect" presStyleLbl="node1" presStyleIdx="1" presStyleCnt="2" custLinFactNeighborX="52601" custLinFactNeighborY="-5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017A991D-5E5D-4F8F-BFB3-E422C957FDCD}" type="pres">
      <dgm:prSet presAssocID="{5F4661E8-CA16-4EC1-BF59-00002C3F9172}" presName="spaceRect" presStyleCnt="0"/>
      <dgm:spPr/>
    </dgm:pt>
    <dgm:pt modelId="{E511EC82-176F-4CBD-9B2E-52C8E4B035AD}" type="pres">
      <dgm:prSet presAssocID="{5F4661E8-CA16-4EC1-BF59-00002C3F9172}" presName="textRect" presStyleLbl="revTx" presStyleIdx="1" presStyleCnt="2" custScaleX="141698" custScaleY="715890" custLinFactY="-100000" custLinFactNeighborX="7056" custLinFactNeighborY="-113032">
        <dgm:presLayoutVars>
          <dgm:chMax val="1"/>
          <dgm:chPref val="1"/>
        </dgm:presLayoutVars>
      </dgm:prSet>
      <dgm:spPr/>
    </dgm:pt>
  </dgm:ptLst>
  <dgm:cxnLst>
    <dgm:cxn modelId="{5A201116-ACD0-4CE4-8305-9CFFF18D73D7}" type="presOf" srcId="{5F4661E8-CA16-4EC1-BF59-00002C3F9172}" destId="{E511EC82-176F-4CBD-9B2E-52C8E4B035AD}" srcOrd="0" destOrd="0" presId="urn:microsoft.com/office/officeart/2018/2/layout/IconLabelList"/>
    <dgm:cxn modelId="{06D4C245-0636-408B-91F2-ED954BC1ECBF}" type="presOf" srcId="{395AC289-7459-42AE-8242-4829BE897985}" destId="{8C48B210-1A87-49B8-A224-D00480582C36}" srcOrd="0" destOrd="0" presId="urn:microsoft.com/office/officeart/2018/2/layout/IconLabelList"/>
    <dgm:cxn modelId="{0E95C549-6EB1-401B-A67E-358AE5578D74}" srcId="{395AC289-7459-42AE-8242-4829BE897985}" destId="{A7C4D837-E439-42DE-99C8-EEA74BDB217C}" srcOrd="0" destOrd="0" parTransId="{D52AAFBA-CCE8-444C-BA3F-82026E7E048C}" sibTransId="{F4E00D1D-3FB9-46F2-9FF8-7847A54A1788}"/>
    <dgm:cxn modelId="{0FE285C8-9EAF-4185-A72B-BA261D6A8E36}" srcId="{395AC289-7459-42AE-8242-4829BE897985}" destId="{5F4661E8-CA16-4EC1-BF59-00002C3F9172}" srcOrd="1" destOrd="0" parTransId="{7B2267BE-F234-4F02-A9CE-B3C5B40F3922}" sibTransId="{4D9275AA-B38A-4E28-9D92-D63C08CA2BFD}"/>
    <dgm:cxn modelId="{C877C7DA-DF75-486C-AFC2-72635113571D}" type="presOf" srcId="{A7C4D837-E439-42DE-99C8-EEA74BDB217C}" destId="{6CA5897F-B959-487D-8973-5D8D18343DEA}" srcOrd="0" destOrd="0" presId="urn:microsoft.com/office/officeart/2018/2/layout/IconLabelList"/>
    <dgm:cxn modelId="{C91F3A67-2C7D-40D7-B54E-3894C833F3B3}" type="presParOf" srcId="{8C48B210-1A87-49B8-A224-D00480582C36}" destId="{F92EF40F-B881-4DEE-93E8-707E0E9165B6}" srcOrd="0" destOrd="0" presId="urn:microsoft.com/office/officeart/2018/2/layout/IconLabelList"/>
    <dgm:cxn modelId="{507E0A34-3A2A-4E1B-8476-3C8CAEF2A816}" type="presParOf" srcId="{F92EF40F-B881-4DEE-93E8-707E0E9165B6}" destId="{BAC574AE-0959-4F9D-8D97-699E3929C5B6}" srcOrd="0" destOrd="0" presId="urn:microsoft.com/office/officeart/2018/2/layout/IconLabelList"/>
    <dgm:cxn modelId="{EC8E2640-86A0-4E0A-84D2-9CF74B6D8604}" type="presParOf" srcId="{F92EF40F-B881-4DEE-93E8-707E0E9165B6}" destId="{CECE2FE4-3166-4819-9C80-D1C22DA754AF}" srcOrd="1" destOrd="0" presId="urn:microsoft.com/office/officeart/2018/2/layout/IconLabelList"/>
    <dgm:cxn modelId="{C49441EB-C1D1-458C-92A2-FB97D93E1AA4}" type="presParOf" srcId="{F92EF40F-B881-4DEE-93E8-707E0E9165B6}" destId="{6CA5897F-B959-487D-8973-5D8D18343DEA}" srcOrd="2" destOrd="0" presId="urn:microsoft.com/office/officeart/2018/2/layout/IconLabelList"/>
    <dgm:cxn modelId="{E8DB2CF7-7B54-4437-A0BA-259F251DE037}" type="presParOf" srcId="{8C48B210-1A87-49B8-A224-D00480582C36}" destId="{4C770734-49F0-487B-9D82-139F1A26B620}" srcOrd="1" destOrd="0" presId="urn:microsoft.com/office/officeart/2018/2/layout/IconLabelList"/>
    <dgm:cxn modelId="{1597B2A9-C1CD-4917-8ED1-FC677E5DE75E}" type="presParOf" srcId="{8C48B210-1A87-49B8-A224-D00480582C36}" destId="{683BD760-E3AC-4D3E-8BAC-539B6DE97577}" srcOrd="2" destOrd="0" presId="urn:microsoft.com/office/officeart/2018/2/layout/IconLabelList"/>
    <dgm:cxn modelId="{85A264E3-A224-486D-A04D-199FEF9C814C}" type="presParOf" srcId="{683BD760-E3AC-4D3E-8BAC-539B6DE97577}" destId="{50F87E94-333C-467B-BDE3-822138F9268F}" srcOrd="0" destOrd="0" presId="urn:microsoft.com/office/officeart/2018/2/layout/IconLabelList"/>
    <dgm:cxn modelId="{01E37A3C-1FFB-4A9D-A9F8-C0D6096FF4EF}" type="presParOf" srcId="{683BD760-E3AC-4D3E-8BAC-539B6DE97577}" destId="{017A991D-5E5D-4F8F-BFB3-E422C957FDCD}" srcOrd="1" destOrd="0" presId="urn:microsoft.com/office/officeart/2018/2/layout/IconLabelList"/>
    <dgm:cxn modelId="{EF4072EA-DE86-4481-B006-AFC9357822F7}" type="presParOf" srcId="{683BD760-E3AC-4D3E-8BAC-539B6DE97577}" destId="{E511EC82-176F-4CBD-9B2E-52C8E4B035A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574AE-0959-4F9D-8D97-699E3929C5B6}">
      <dsp:nvSpPr>
        <dsp:cNvPr id="0" name=""/>
        <dsp:cNvSpPr/>
      </dsp:nvSpPr>
      <dsp:spPr>
        <a:xfrm>
          <a:off x="1520695" y="0"/>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5897F-B959-487D-8973-5D8D18343DEA}">
      <dsp:nvSpPr>
        <dsp:cNvPr id="0" name=""/>
        <dsp:cNvSpPr/>
      </dsp:nvSpPr>
      <dsp:spPr>
        <a:xfrm>
          <a:off x="0" y="0"/>
          <a:ext cx="5635663" cy="4724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endParaRPr lang="en-US" sz="3000" kern="1200" dirty="0"/>
        </a:p>
        <a:p>
          <a:pPr marL="0" lvl="0" indent="0" algn="ctr" defTabSz="1333500">
            <a:lnSpc>
              <a:spcPct val="100000"/>
            </a:lnSpc>
            <a:spcBef>
              <a:spcPct val="0"/>
            </a:spcBef>
            <a:spcAft>
              <a:spcPct val="35000"/>
            </a:spcAft>
            <a:buNone/>
          </a:pPr>
          <a:endParaRPr lang="en-US" sz="3000" kern="1200" dirty="0"/>
        </a:p>
        <a:p>
          <a:pPr marL="0" lvl="0" indent="0" algn="ctr" defTabSz="1333500">
            <a:lnSpc>
              <a:spcPct val="100000"/>
            </a:lnSpc>
            <a:spcBef>
              <a:spcPct val="0"/>
            </a:spcBef>
            <a:spcAft>
              <a:spcPct val="35000"/>
            </a:spcAft>
            <a:buNone/>
          </a:pPr>
          <a:endParaRPr lang="en-US" sz="3000" kern="1200" dirty="0"/>
        </a:p>
        <a:p>
          <a:pPr marL="0" lvl="0" indent="0" algn="ctr" defTabSz="1333500">
            <a:lnSpc>
              <a:spcPct val="100000"/>
            </a:lnSpc>
            <a:spcBef>
              <a:spcPct val="0"/>
            </a:spcBef>
            <a:spcAft>
              <a:spcPct val="35000"/>
            </a:spcAft>
            <a:buNone/>
          </a:pPr>
          <a:r>
            <a:rPr lang="en-US" sz="3000" kern="1200" dirty="0" err="1"/>
            <a:t>Jupyter</a:t>
          </a:r>
          <a:r>
            <a:rPr lang="en-US" sz="3000" kern="1200" dirty="0"/>
            <a:t> Notebook</a:t>
          </a:r>
        </a:p>
        <a:p>
          <a:pPr marL="0" lvl="0" indent="0" algn="ctr" defTabSz="1333500">
            <a:lnSpc>
              <a:spcPct val="100000"/>
            </a:lnSpc>
            <a:spcBef>
              <a:spcPct val="0"/>
            </a:spcBef>
            <a:spcAft>
              <a:spcPct val="35000"/>
            </a:spcAft>
            <a:buNone/>
          </a:pPr>
          <a:r>
            <a:rPr lang="en-US" sz="3000" kern="1200" dirty="0"/>
            <a:t>&gt;</a:t>
          </a:r>
          <a:r>
            <a:rPr lang="en-US" sz="3000" kern="1200" dirty="0" err="1"/>
            <a:t>Tensorflow</a:t>
          </a:r>
          <a:endParaRPr lang="en-US" sz="3000" kern="1200" dirty="0"/>
        </a:p>
        <a:p>
          <a:pPr marL="0" lvl="0" indent="0" algn="ctr" defTabSz="1333500">
            <a:lnSpc>
              <a:spcPct val="100000"/>
            </a:lnSpc>
            <a:spcBef>
              <a:spcPct val="0"/>
            </a:spcBef>
            <a:spcAft>
              <a:spcPct val="35000"/>
            </a:spcAft>
            <a:buNone/>
          </a:pPr>
          <a:r>
            <a:rPr lang="en-US" sz="3000" kern="1200" dirty="0"/>
            <a:t>&gt;</a:t>
          </a:r>
          <a:r>
            <a:rPr lang="en-US" sz="3000" kern="1200" dirty="0" err="1"/>
            <a:t>OpenCv</a:t>
          </a:r>
          <a:endParaRPr lang="en-US" sz="3000" kern="1200" dirty="0"/>
        </a:p>
      </dsp:txBody>
      <dsp:txXfrm>
        <a:off x="0" y="0"/>
        <a:ext cx="5635663" cy="4724402"/>
      </dsp:txXfrm>
    </dsp:sp>
    <dsp:sp modelId="{50F87E94-333C-467B-BDE3-822138F9268F}">
      <dsp:nvSpPr>
        <dsp:cNvPr id="0" name=""/>
        <dsp:cNvSpPr/>
      </dsp:nvSpPr>
      <dsp:spPr>
        <a:xfrm>
          <a:off x="8379197" y="0"/>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1EC82-176F-4CBD-9B2E-52C8E4B035AD}">
      <dsp:nvSpPr>
        <dsp:cNvPr id="0" name=""/>
        <dsp:cNvSpPr/>
      </dsp:nvSpPr>
      <dsp:spPr>
        <a:xfrm>
          <a:off x="6179641" y="0"/>
          <a:ext cx="4335958" cy="5154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endParaRPr lang="en-US" sz="3000" kern="1200" dirty="0"/>
        </a:p>
        <a:p>
          <a:pPr marL="0" lvl="0" indent="0" algn="ctr" defTabSz="1333500">
            <a:lnSpc>
              <a:spcPct val="100000"/>
            </a:lnSpc>
            <a:spcBef>
              <a:spcPct val="0"/>
            </a:spcBef>
            <a:spcAft>
              <a:spcPct val="35000"/>
            </a:spcAft>
            <a:buNone/>
          </a:pPr>
          <a:endParaRPr lang="en-US" sz="3000" kern="1200" dirty="0"/>
        </a:p>
        <a:p>
          <a:pPr marL="0" lvl="0" indent="0" algn="ctr" defTabSz="1333500">
            <a:lnSpc>
              <a:spcPct val="100000"/>
            </a:lnSpc>
            <a:spcBef>
              <a:spcPct val="0"/>
            </a:spcBef>
            <a:spcAft>
              <a:spcPct val="35000"/>
            </a:spcAft>
            <a:buNone/>
          </a:pPr>
          <a:endParaRPr lang="en-US" sz="3000" kern="1200" dirty="0"/>
        </a:p>
        <a:p>
          <a:pPr marL="0" lvl="0" indent="0" algn="ctr" defTabSz="1333500">
            <a:lnSpc>
              <a:spcPct val="100000"/>
            </a:lnSpc>
            <a:spcBef>
              <a:spcPct val="0"/>
            </a:spcBef>
            <a:spcAft>
              <a:spcPct val="35000"/>
            </a:spcAft>
            <a:buNone/>
          </a:pPr>
          <a:r>
            <a:rPr lang="en-US" sz="3000" kern="1200" dirty="0"/>
            <a:t>Visual Studio Code</a:t>
          </a:r>
        </a:p>
        <a:p>
          <a:pPr marL="0" lvl="0" indent="0" algn="ctr" defTabSz="1333500">
            <a:lnSpc>
              <a:spcPct val="100000"/>
            </a:lnSpc>
            <a:spcBef>
              <a:spcPct val="0"/>
            </a:spcBef>
            <a:spcAft>
              <a:spcPct val="35000"/>
            </a:spcAft>
            <a:buNone/>
          </a:pPr>
          <a:r>
            <a:rPr lang="en-US" sz="3000" kern="1200" dirty="0"/>
            <a:t>&gt;</a:t>
          </a:r>
          <a:r>
            <a:rPr lang="en-US" sz="3000" kern="1200" dirty="0" err="1"/>
            <a:t>StreamLit</a:t>
          </a:r>
          <a:endParaRPr lang="en-US" sz="3000" kern="1200" dirty="0"/>
        </a:p>
      </dsp:txBody>
      <dsp:txXfrm>
        <a:off x="6179641" y="0"/>
        <a:ext cx="4335958" cy="51544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CDA9-F809-2868-4DD7-4CFE6B3A70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48B7A5-3738-2A5C-3CA2-5CC139DD9F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4EBB0B-EFDF-DF24-3402-FED5409207F7}"/>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5" name="Footer Placeholder 4">
            <a:extLst>
              <a:ext uri="{FF2B5EF4-FFF2-40B4-BE49-F238E27FC236}">
                <a16:creationId xmlns:a16="http://schemas.microsoft.com/office/drawing/2014/main" id="{28ABB5BC-11FF-9275-FC80-47C8804BD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4FD34A-C9BF-EDA2-BA49-616CE91881E4}"/>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304116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7646-E218-C308-1C3E-15A9C9BC3E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EF54DB-51C8-FE0D-0BF4-C4829C08A9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F77E23-A843-6BBC-3803-E3122D3BE7CF}"/>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5" name="Footer Placeholder 4">
            <a:extLst>
              <a:ext uri="{FF2B5EF4-FFF2-40B4-BE49-F238E27FC236}">
                <a16:creationId xmlns:a16="http://schemas.microsoft.com/office/drawing/2014/main" id="{67731ACB-6F4B-B042-A697-C5FB839A6D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5B51C8-1B8A-3BBA-A2B6-3E32B8832CAE}"/>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422243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915F5-1CF3-6E4B-17F8-BF1846AE4F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B4DD7-29DA-B65D-7C55-ED7DB1C518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408D3F-89E7-066E-09F5-552C9BB77AA1}"/>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5" name="Footer Placeholder 4">
            <a:extLst>
              <a:ext uri="{FF2B5EF4-FFF2-40B4-BE49-F238E27FC236}">
                <a16:creationId xmlns:a16="http://schemas.microsoft.com/office/drawing/2014/main" id="{94B9A093-9EEE-9769-25EE-7DA848E0A2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E190C3-EB12-80AA-FC2D-9EE446DEC03D}"/>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2482988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2EA9-0B98-5332-6264-465667CCA8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FA20CE-65C1-2FDD-A411-B3FB29A253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7A018A-A969-BDD7-2D3D-3EC4BFEFCE35}"/>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5" name="Footer Placeholder 4">
            <a:extLst>
              <a:ext uri="{FF2B5EF4-FFF2-40B4-BE49-F238E27FC236}">
                <a16:creationId xmlns:a16="http://schemas.microsoft.com/office/drawing/2014/main" id="{FE93EFD3-6D7D-10DD-04BC-4259199653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C60709-4645-1F5C-902D-436199BD479F}"/>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424840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220A-C306-1232-A005-3FD8ED59DF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CAD9E3-B69B-2858-87CA-4325A94FB5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35BA0-2956-056D-0228-8CE69DCFFE7C}"/>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5" name="Footer Placeholder 4">
            <a:extLst>
              <a:ext uri="{FF2B5EF4-FFF2-40B4-BE49-F238E27FC236}">
                <a16:creationId xmlns:a16="http://schemas.microsoft.com/office/drawing/2014/main" id="{8F1B72FC-01ED-3688-4272-7BBA57AE0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7E9F0B-6344-981A-3F0C-C528C8567E30}"/>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304467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E3FD-C348-A6C7-9045-4C803FD029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507EB7-13EA-7BF6-A1E3-198F73FD9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3381DF-E56F-8694-C2D6-442941A21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1B8479-E793-FA44-3674-F55CE5F8E40F}"/>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6" name="Footer Placeholder 5">
            <a:extLst>
              <a:ext uri="{FF2B5EF4-FFF2-40B4-BE49-F238E27FC236}">
                <a16:creationId xmlns:a16="http://schemas.microsoft.com/office/drawing/2014/main" id="{E8D822BE-D4B6-4D32-6DDA-79FCC4BB67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91A0FA-CF12-22E1-5BB9-FBA8656B8FC3}"/>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3847120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3075-29E5-BD5A-CD25-547D9E0D76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2A688E-B7AD-F0B0-D9E3-87C3F3724C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7591C3-EDED-CCE3-A215-BE4184F6CA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0D6E48-212A-DEC8-959D-36991D29DD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08CD28-FD9A-8ADF-8D8E-8AE0E3F033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3040F5F-21DA-CC9B-D062-27072C80792F}"/>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8" name="Footer Placeholder 7">
            <a:extLst>
              <a:ext uri="{FF2B5EF4-FFF2-40B4-BE49-F238E27FC236}">
                <a16:creationId xmlns:a16="http://schemas.microsoft.com/office/drawing/2014/main" id="{0F01BA8E-B3C2-8EEE-AF32-92D3C2803F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A1D207-58A3-C790-EFD0-435BF6DA106A}"/>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28549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C42A-B6DB-8462-94E0-F1E6320BAC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792DB-8BF7-72BD-A207-E04AEF9A7A70}"/>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4" name="Footer Placeholder 3">
            <a:extLst>
              <a:ext uri="{FF2B5EF4-FFF2-40B4-BE49-F238E27FC236}">
                <a16:creationId xmlns:a16="http://schemas.microsoft.com/office/drawing/2014/main" id="{FC31D82D-8A75-BA37-1BC7-41591006BC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E142653-3E80-F434-875B-CFE7AF372EFF}"/>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874679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02BC3-837E-B5F1-D8C4-9DF9481191BC}"/>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3" name="Footer Placeholder 2">
            <a:extLst>
              <a:ext uri="{FF2B5EF4-FFF2-40B4-BE49-F238E27FC236}">
                <a16:creationId xmlns:a16="http://schemas.microsoft.com/office/drawing/2014/main" id="{5530172E-E08A-20FF-B29B-580C594711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059927-7983-ADEA-8FF2-005A0E951ADB}"/>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200631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9FA3-3607-CB11-38BA-F4F248A5B4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63545B-BEA6-1E0C-B082-07219A915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18275AB-6104-9321-8B32-00638028E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3067D6-9504-379B-6CD5-6C48243CFB75}"/>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6" name="Footer Placeholder 5">
            <a:extLst>
              <a:ext uri="{FF2B5EF4-FFF2-40B4-BE49-F238E27FC236}">
                <a16:creationId xmlns:a16="http://schemas.microsoft.com/office/drawing/2014/main" id="{75EC0791-C0EB-1A78-226F-D765DE2848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D8EBEF-7755-CC0D-A579-4DC1B3249025}"/>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67069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41B-BBF2-7EC7-B58C-DC03C60B7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32A6C9-CB4D-63CC-FDCB-FE0248A02E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6BE67B-E0C0-B74D-6067-A33A4DB21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4F940-CFC1-9D0B-3895-5CB24C3AF1D9}"/>
              </a:ext>
            </a:extLst>
          </p:cNvPr>
          <p:cNvSpPr>
            <a:spLocks noGrp="1"/>
          </p:cNvSpPr>
          <p:nvPr>
            <p:ph type="dt" sz="half" idx="10"/>
          </p:nvPr>
        </p:nvSpPr>
        <p:spPr/>
        <p:txBody>
          <a:bodyPr/>
          <a:lstStyle/>
          <a:p>
            <a:fld id="{E189031C-6EAE-468C-9A4E-70B35C319B5E}" type="datetimeFigureOut">
              <a:rPr lang="en-IN" smtClean="0"/>
              <a:t>04-06-2023</a:t>
            </a:fld>
            <a:endParaRPr lang="en-IN"/>
          </a:p>
        </p:txBody>
      </p:sp>
      <p:sp>
        <p:nvSpPr>
          <p:cNvPr id="6" name="Footer Placeholder 5">
            <a:extLst>
              <a:ext uri="{FF2B5EF4-FFF2-40B4-BE49-F238E27FC236}">
                <a16:creationId xmlns:a16="http://schemas.microsoft.com/office/drawing/2014/main" id="{E82ADB15-21AD-4A60-DF4C-EC0C9F8927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78226D-6063-7DFD-B328-7D67AD1D8060}"/>
              </a:ext>
            </a:extLst>
          </p:cNvPr>
          <p:cNvSpPr>
            <a:spLocks noGrp="1"/>
          </p:cNvSpPr>
          <p:nvPr>
            <p:ph type="sldNum" sz="quarter" idx="12"/>
          </p:nvPr>
        </p:nvSpPr>
        <p:spPr/>
        <p:txBody>
          <a:bodyPr/>
          <a:lstStyle/>
          <a:p>
            <a:fld id="{619DDC70-082D-44A5-833C-B72CBDB29D12}" type="slidenum">
              <a:rPr lang="en-IN" smtClean="0"/>
              <a:t>‹#›</a:t>
            </a:fld>
            <a:endParaRPr lang="en-IN"/>
          </a:p>
        </p:txBody>
      </p:sp>
    </p:spTree>
    <p:extLst>
      <p:ext uri="{BB962C8B-B14F-4D97-AF65-F5344CB8AC3E}">
        <p14:creationId xmlns:p14="http://schemas.microsoft.com/office/powerpoint/2010/main" val="322772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43EA67-5646-42D9-691D-5A81CFFDF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6D5BB0-F130-6D9F-CD80-CF7C6229F7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54AE83-AAF8-BD1B-9A0A-50C92A0143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89031C-6EAE-468C-9A4E-70B35C319B5E}" type="datetimeFigureOut">
              <a:rPr lang="en-IN" smtClean="0"/>
              <a:t>04-06-2023</a:t>
            </a:fld>
            <a:endParaRPr lang="en-IN"/>
          </a:p>
        </p:txBody>
      </p:sp>
      <p:sp>
        <p:nvSpPr>
          <p:cNvPr id="5" name="Footer Placeholder 4">
            <a:extLst>
              <a:ext uri="{FF2B5EF4-FFF2-40B4-BE49-F238E27FC236}">
                <a16:creationId xmlns:a16="http://schemas.microsoft.com/office/drawing/2014/main" id="{D8BC1B36-E0C8-BF68-9CB2-6B5BD1882E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23FD56A-3762-0AC4-7677-FF48D38D5F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9DDC70-082D-44A5-833C-B72CBDB29D12}" type="slidenum">
              <a:rPr lang="en-IN" smtClean="0"/>
              <a:t>‹#›</a:t>
            </a:fld>
            <a:endParaRPr lang="en-IN"/>
          </a:p>
        </p:txBody>
      </p:sp>
    </p:spTree>
    <p:extLst>
      <p:ext uri="{BB962C8B-B14F-4D97-AF65-F5344CB8AC3E}">
        <p14:creationId xmlns:p14="http://schemas.microsoft.com/office/powerpoint/2010/main" val="1329517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vinSundarr/LipReading-Webapp" TargetMode="External"/><Relationship Id="rId2" Type="http://schemas.openxmlformats.org/officeDocument/2006/relationships/hyperlink" Target="https://drive.google.com/drive/folders/1e4yLoQbmnmEangpw-l6aAOxWpS61fEGc?usp=sha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photo Background Illustration Line Geometric Abstract - Max Pixel">
            <a:extLst>
              <a:ext uri="{FF2B5EF4-FFF2-40B4-BE49-F238E27FC236}">
                <a16:creationId xmlns:a16="http://schemas.microsoft.com/office/drawing/2014/main" id="{24C96715-A11A-C8F4-3EF3-84E2704390A3}"/>
              </a:ext>
            </a:extLst>
          </p:cNvPr>
          <p:cNvPicPr>
            <a:picLocks noChangeAspect="1"/>
          </p:cNvPicPr>
          <p:nvPr/>
        </p:nvPicPr>
        <p:blipFill rotWithShape="1">
          <a:blip r:embed="rId2">
            <a:alphaModFix amt="40000"/>
          </a:blip>
          <a:srcRect r="17750"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106FC202-C2E9-280A-DE36-37B6B378274E}"/>
              </a:ext>
            </a:extLst>
          </p:cNvPr>
          <p:cNvSpPr>
            <a:spLocks noGrp="1"/>
          </p:cNvSpPr>
          <p:nvPr>
            <p:ph type="ctrTitle"/>
          </p:nvPr>
        </p:nvSpPr>
        <p:spPr>
          <a:xfrm>
            <a:off x="385891" y="2210396"/>
            <a:ext cx="6917316" cy="1894771"/>
          </a:xfrm>
        </p:spPr>
        <p:txBody>
          <a:bodyPr>
            <a:noAutofit/>
          </a:bodyPr>
          <a:lstStyle/>
          <a:p>
            <a:pPr algn="l"/>
            <a:r>
              <a:rPr lang="en-US" sz="5400" b="1" u="sng" dirty="0">
                <a:solidFill>
                  <a:srgbClr val="FFFFFF"/>
                </a:solidFill>
                <a:latin typeface="Bookman Old Style"/>
                <a:cs typeface="Times New Roman"/>
              </a:rPr>
              <a:t>Lip Reading Using Deep Learning Algorithm</a:t>
            </a:r>
            <a:endParaRPr lang="en-IN" sz="5400" b="1">
              <a:solidFill>
                <a:srgbClr val="FFFFFF"/>
              </a:solidFill>
              <a:latin typeface="Bookman Old Style"/>
              <a:cs typeface="Times New Roman" panose="02020603050405020304" pitchFamily="18" charset="0"/>
            </a:endParaRPr>
          </a:p>
        </p:txBody>
      </p:sp>
      <p:pic>
        <p:nvPicPr>
          <p:cNvPr id="4" name="Picture 4" descr="Free illustration: Background, Geometry, Polygon - Free Image on ...">
            <a:extLst>
              <a:ext uri="{FF2B5EF4-FFF2-40B4-BE49-F238E27FC236}">
                <a16:creationId xmlns:a16="http://schemas.microsoft.com/office/drawing/2014/main" id="{EB1B1222-FA45-BC7A-CE5A-DA9D9186F1ED}"/>
              </a:ext>
            </a:extLst>
          </p:cNvPr>
          <p:cNvPicPr>
            <a:picLocks noChangeAspect="1"/>
          </p:cNvPicPr>
          <p:nvPr/>
        </p:nvPicPr>
        <p:blipFill rotWithShape="1">
          <a:blip r:embed="rId3"/>
          <a:srcRect l="21802" r="2929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94434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91C98-871D-876D-6DDF-2FADD86B8C01}"/>
              </a:ext>
            </a:extLst>
          </p:cNvPr>
          <p:cNvSpPr>
            <a:spLocks noGrp="1"/>
          </p:cNvSpPr>
          <p:nvPr>
            <p:ph type="title"/>
          </p:nvPr>
        </p:nvSpPr>
        <p:spPr>
          <a:xfrm>
            <a:off x="686834" y="1153572"/>
            <a:ext cx="3200400" cy="4461163"/>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Literature Survey 6</a:t>
            </a:r>
            <a:br>
              <a:rPr lang="en-US">
                <a:solidFill>
                  <a:srgbClr val="FFFFFF"/>
                </a:solidFill>
                <a:latin typeface="Times New Roman" panose="02020603050405020304" pitchFamily="18" charset="0"/>
                <a:cs typeface="Times New Roman" panose="02020603050405020304" pitchFamily="18" charset="0"/>
              </a:rPr>
            </a:b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968119-B657-EEFA-7B7E-082D33F5315A}"/>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IN" dirty="0">
                <a:ea typeface="+mn-lt"/>
                <a:cs typeface="+mn-lt"/>
              </a:rPr>
              <a:t>LIPNET ARCHITECTURE</a:t>
            </a:r>
            <a:endParaRPr lang="en-US"/>
          </a:p>
          <a:p>
            <a:r>
              <a:rPr lang="en-IN" dirty="0" err="1">
                <a:ea typeface="+mn-lt"/>
                <a:cs typeface="+mn-lt"/>
              </a:rPr>
              <a:t>LipNet</a:t>
            </a:r>
            <a:r>
              <a:rPr lang="en-IN" dirty="0">
                <a:ea typeface="+mn-lt"/>
                <a:cs typeface="+mn-lt"/>
              </a:rPr>
              <a:t> architecture, which starts with 3×(spatiotemporal convolutions, channel-wise dropout, spatial max-pooling). Subsequently, the features extracted are followed by two Bi-GRUs. The Bi-GRUs are crucial for efficient further aggregation of the STCNN output. Finally, a linear transformation is applied at each time-step, followed by a </a:t>
            </a:r>
            <a:r>
              <a:rPr lang="en-IN" dirty="0" err="1">
                <a:ea typeface="+mn-lt"/>
                <a:cs typeface="+mn-lt"/>
              </a:rPr>
              <a:t>softmax</a:t>
            </a:r>
            <a:r>
              <a:rPr lang="en-IN" dirty="0">
                <a:ea typeface="+mn-lt"/>
                <a:cs typeface="+mn-lt"/>
              </a:rPr>
              <a:t> over the vocabulary augmented with the CTC blank, and then the CTC loss. A</a:t>
            </a:r>
          </a:p>
        </p:txBody>
      </p:sp>
    </p:spTree>
    <p:extLst>
      <p:ext uri="{BB962C8B-B14F-4D97-AF65-F5344CB8AC3E}">
        <p14:creationId xmlns:p14="http://schemas.microsoft.com/office/powerpoint/2010/main" val="305922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7F9E86C-1808-B16A-C943-89534D5A1BEE}"/>
              </a:ext>
            </a:extLst>
          </p:cNvPr>
          <p:cNvSpPr>
            <a:spLocks noGrp="1"/>
          </p:cNvSpPr>
          <p:nvPr>
            <p:ph type="title"/>
          </p:nvPr>
        </p:nvSpPr>
        <p:spPr>
          <a:xfrm>
            <a:off x="838201" y="3998018"/>
            <a:ext cx="3981854" cy="2216513"/>
          </a:xfrm>
        </p:spPr>
        <p:txBody>
          <a:bodyPr>
            <a:normAutofit/>
          </a:bodyPr>
          <a:lstStyle/>
          <a:p>
            <a:r>
              <a:rPr lang="en-US" dirty="0">
                <a:latin typeface="Times New Roman" panose="02020603050405020304" pitchFamily="18" charset="0"/>
                <a:cs typeface="Times New Roman" panose="02020603050405020304" pitchFamily="18" charset="0"/>
              </a:rPr>
              <a:t>Literature Survey 7</a:t>
            </a:r>
            <a:br>
              <a:rPr lang="en-US" dirty="0">
                <a:latin typeface="Times New Roman" panose="02020603050405020304" pitchFamily="18" charset="0"/>
                <a:cs typeface="Times New Roman" panose="02020603050405020304" pitchFamily="18" charset="0"/>
              </a:rPr>
            </a:br>
            <a:endParaRPr lang="en-IN"/>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5" descr="Text, table&#10;&#10;Description automatically generated">
            <a:extLst>
              <a:ext uri="{FF2B5EF4-FFF2-40B4-BE49-F238E27FC236}">
                <a16:creationId xmlns:a16="http://schemas.microsoft.com/office/drawing/2014/main" id="{E01F2A25-6343-E2C2-BE03-36BB2B3B6559}"/>
              </a:ext>
            </a:extLst>
          </p:cNvPr>
          <p:cNvPicPr>
            <a:picLocks noChangeAspect="1"/>
          </p:cNvPicPr>
          <p:nvPr/>
        </p:nvPicPr>
        <p:blipFill>
          <a:blip r:embed="rId2"/>
          <a:stretch>
            <a:fillRect/>
          </a:stretch>
        </p:blipFill>
        <p:spPr>
          <a:xfrm>
            <a:off x="659914" y="756268"/>
            <a:ext cx="10872172" cy="285394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AD056FB1-F9CE-C465-2BF1-2FAD306A1143}"/>
              </a:ext>
            </a:extLst>
          </p:cNvPr>
          <p:cNvSpPr>
            <a:spLocks noGrp="1"/>
          </p:cNvSpPr>
          <p:nvPr>
            <p:ph idx="1"/>
          </p:nvPr>
        </p:nvSpPr>
        <p:spPr>
          <a:xfrm>
            <a:off x="4970835" y="3998019"/>
            <a:ext cx="6382966" cy="2216512"/>
          </a:xfrm>
        </p:spPr>
        <p:txBody>
          <a:bodyPr vert="horz" lIns="91440" tIns="45720" rIns="91440" bIns="45720" rtlCol="0" anchor="t">
            <a:normAutofit fontScale="70000" lnSpcReduction="20000"/>
          </a:bodyPr>
          <a:lstStyle/>
          <a:p>
            <a:r>
              <a:rPr lang="en-IN" dirty="0">
                <a:ea typeface="+mn-lt"/>
                <a:cs typeface="+mn-lt"/>
              </a:rPr>
              <a:t>Computing the word error rate (WER) and the character error rate (CER), standard metrics for the performance of ASR models.</a:t>
            </a:r>
          </a:p>
          <a:p>
            <a:r>
              <a:rPr lang="en-IN" dirty="0">
                <a:cs typeface="Calibri" panose="020F0502020204030204"/>
              </a:rPr>
              <a:t>We find the least errors in the </a:t>
            </a:r>
            <a:r>
              <a:rPr lang="en-IN" dirty="0" err="1">
                <a:cs typeface="Calibri" panose="020F0502020204030204"/>
              </a:rPr>
              <a:t>LipNet</a:t>
            </a:r>
            <a:r>
              <a:rPr lang="en-IN" dirty="0">
                <a:cs typeface="Calibri" panose="020F0502020204030204"/>
              </a:rPr>
              <a:t> model</a:t>
            </a:r>
          </a:p>
          <a:p>
            <a:r>
              <a:rPr lang="en-IN" dirty="0" err="1">
                <a:ea typeface="+mn-lt"/>
                <a:cs typeface="+mn-lt"/>
              </a:rPr>
              <a:t>LipNet</a:t>
            </a:r>
            <a:r>
              <a:rPr lang="en-IN" dirty="0">
                <a:ea typeface="+mn-lt"/>
                <a:cs typeface="+mn-lt"/>
              </a:rPr>
              <a:t> exhibits a 2.3× higher performance in the overlapped compared to the unseen speakers split.</a:t>
            </a:r>
          </a:p>
          <a:p>
            <a:r>
              <a:rPr lang="en-IN" dirty="0">
                <a:ea typeface="+mn-lt"/>
                <a:cs typeface="+mn-lt"/>
              </a:rPr>
              <a:t>Baseline-2D and </a:t>
            </a:r>
            <a:r>
              <a:rPr lang="en-IN" dirty="0" err="1">
                <a:ea typeface="+mn-lt"/>
                <a:cs typeface="+mn-lt"/>
              </a:rPr>
              <a:t>LipNet</a:t>
            </a:r>
            <a:r>
              <a:rPr lang="en-IN" dirty="0">
                <a:ea typeface="+mn-lt"/>
                <a:cs typeface="+mn-lt"/>
              </a:rPr>
              <a:t> achieve 1.8× and 4.2× lower WER, respectively, than hearing-impaired people.</a:t>
            </a:r>
            <a:endParaRPr lang="en-IN" dirty="0">
              <a:cs typeface="Calibri" panose="020F0502020204030204"/>
            </a:endParaRPr>
          </a:p>
          <a:p>
            <a:endParaRPr lang="en-IN" dirty="0">
              <a:cs typeface="Calibri" panose="020F0502020204030204"/>
            </a:endParaRPr>
          </a:p>
          <a:p>
            <a:endParaRPr lang="en-IN" dirty="0">
              <a:cs typeface="Calibri" panose="020F0502020204030204"/>
            </a:endParaRPr>
          </a:p>
        </p:txBody>
      </p:sp>
    </p:spTree>
    <p:extLst>
      <p:ext uri="{BB962C8B-B14F-4D97-AF65-F5344CB8AC3E}">
        <p14:creationId xmlns:p14="http://schemas.microsoft.com/office/powerpoint/2010/main" val="85242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9F4FDD31-36F4-0D57-56C0-E98083438187}"/>
              </a:ext>
            </a:extLst>
          </p:cNvPr>
          <p:cNvPicPr>
            <a:picLocks noChangeAspect="1"/>
          </p:cNvPicPr>
          <p:nvPr/>
        </p:nvPicPr>
        <p:blipFill>
          <a:blip r:embed="rId2"/>
          <a:stretch>
            <a:fillRect/>
          </a:stretch>
        </p:blipFill>
        <p:spPr>
          <a:xfrm>
            <a:off x="6047363" y="2475870"/>
            <a:ext cx="6097465" cy="25384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8156E9-0A8C-9487-1D1F-37E84485650A}"/>
              </a:ext>
            </a:extLst>
          </p:cNvPr>
          <p:cNvSpPr>
            <a:spLocks noGrp="1"/>
          </p:cNvSpPr>
          <p:nvPr>
            <p:ph type="title"/>
          </p:nvPr>
        </p:nvSpPr>
        <p:spPr>
          <a:xfrm>
            <a:off x="838201" y="479493"/>
            <a:ext cx="5257800" cy="1325563"/>
          </a:xfrm>
        </p:spPr>
        <p:txBody>
          <a:bodyPr>
            <a:normAutofit/>
          </a:bodyPr>
          <a:lstStyle/>
          <a:p>
            <a:r>
              <a:rPr lang="en-US" dirty="0">
                <a:latin typeface="Times New Roman" panose="02020603050405020304" pitchFamily="18" charset="0"/>
                <a:cs typeface="Times New Roman" panose="02020603050405020304" pitchFamily="18" charset="0"/>
              </a:rPr>
              <a:t>Literature Survey 8</a:t>
            </a:r>
            <a:br>
              <a:rPr lang="en-US" dirty="0">
                <a:latin typeface="Times New Roman" panose="02020603050405020304" pitchFamily="18" charset="0"/>
                <a:cs typeface="Times New Roman" panose="02020603050405020304" pitchFamily="18" charset="0"/>
              </a:rPr>
            </a:br>
            <a:endParaRPr lang="en-IN"/>
          </a:p>
        </p:txBody>
      </p:sp>
      <p:sp>
        <p:nvSpPr>
          <p:cNvPr id="3" name="Content Placeholder 2">
            <a:extLst>
              <a:ext uri="{FF2B5EF4-FFF2-40B4-BE49-F238E27FC236}">
                <a16:creationId xmlns:a16="http://schemas.microsoft.com/office/drawing/2014/main" id="{ADCC2CA6-AA3D-0654-9429-C3CBCB4A8DB5}"/>
              </a:ext>
            </a:extLst>
          </p:cNvPr>
          <p:cNvSpPr>
            <a:spLocks noGrp="1"/>
          </p:cNvSpPr>
          <p:nvPr>
            <p:ph idx="1"/>
          </p:nvPr>
        </p:nvSpPr>
        <p:spPr>
          <a:xfrm>
            <a:off x="838201" y="1984443"/>
            <a:ext cx="5257800" cy="4192520"/>
          </a:xfrm>
        </p:spPr>
        <p:txBody>
          <a:bodyPr vert="horz" lIns="91440" tIns="45720" rIns="91440" bIns="45720" rtlCol="0">
            <a:normAutofit/>
          </a:bodyPr>
          <a:lstStyle/>
          <a:p>
            <a:r>
              <a:rPr lang="en-IN" dirty="0">
                <a:ea typeface="+mn-lt"/>
                <a:cs typeface="+mn-lt"/>
              </a:rPr>
              <a:t>applying saliency visualisation techniques to interpret </a:t>
            </a:r>
            <a:r>
              <a:rPr lang="en-IN" dirty="0" err="1">
                <a:ea typeface="+mn-lt"/>
                <a:cs typeface="+mn-lt"/>
              </a:rPr>
              <a:t>LipNet’s</a:t>
            </a:r>
            <a:r>
              <a:rPr lang="en-IN" dirty="0">
                <a:ea typeface="+mn-lt"/>
                <a:cs typeface="+mn-lt"/>
              </a:rPr>
              <a:t> learned behaviour, showing that the model attends to phonologically important regions in the video. In particular, in Figure a and b we analyse two saliency visualisations for the words 'please' and 'lay' frame by frame.</a:t>
            </a:r>
            <a:endParaRPr lang="en-IN" dirty="0">
              <a:cs typeface="Calibri"/>
            </a:endParaRPr>
          </a:p>
          <a:p>
            <a:endParaRPr lang="en-IN" dirty="0">
              <a:cs typeface="Calibri"/>
            </a:endParaRPr>
          </a:p>
          <a:p>
            <a:endParaRPr lang="en-IN" dirty="0">
              <a:cs typeface="Calibri"/>
            </a:endParaRPr>
          </a:p>
        </p:txBody>
      </p:sp>
    </p:spTree>
    <p:extLst>
      <p:ext uri="{BB962C8B-B14F-4D97-AF65-F5344CB8AC3E}">
        <p14:creationId xmlns:p14="http://schemas.microsoft.com/office/powerpoint/2010/main" val="421129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4D591-B7A7-93AC-6D83-EC4A774E3DD4}"/>
              </a:ext>
            </a:extLst>
          </p:cNvPr>
          <p:cNvSpPr>
            <a:spLocks noGrp="1"/>
          </p:cNvSpPr>
          <p:nvPr>
            <p:ph type="title"/>
          </p:nvPr>
        </p:nvSpPr>
        <p:spPr>
          <a:xfrm>
            <a:off x="1389278" y="1233241"/>
            <a:ext cx="3240506" cy="406462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Literature Survey 9</a:t>
            </a:r>
            <a:br>
              <a:rPr lang="en-US">
                <a:solidFill>
                  <a:srgbClr val="FFFFFF"/>
                </a:solidFill>
                <a:latin typeface="Times New Roman" panose="02020603050405020304" pitchFamily="18" charset="0"/>
                <a:cs typeface="Times New Roman" panose="02020603050405020304" pitchFamily="18" charset="0"/>
              </a:rPr>
            </a:br>
            <a:endParaRPr lang="en-IN">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9C919DF-9F67-C058-AE32-CE0B9863B829}"/>
              </a:ext>
            </a:extLst>
          </p:cNvPr>
          <p:cNvSpPr>
            <a:spLocks noGrp="1"/>
          </p:cNvSpPr>
          <p:nvPr>
            <p:ph idx="1"/>
          </p:nvPr>
        </p:nvSpPr>
        <p:spPr>
          <a:xfrm>
            <a:off x="6096000" y="820880"/>
            <a:ext cx="5257799" cy="4889350"/>
          </a:xfrm>
        </p:spPr>
        <p:txBody>
          <a:bodyPr vert="horz" lIns="91440" tIns="45720" rIns="91440" bIns="45720" rtlCol="0" anchor="t">
            <a:normAutofit/>
          </a:bodyPr>
          <a:lstStyle/>
          <a:p>
            <a:r>
              <a:rPr lang="en-IN" dirty="0">
                <a:ea typeface="+mn-lt"/>
                <a:cs typeface="+mn-lt"/>
              </a:rPr>
              <a:t>Saliency maps for the words (a) please and (b) lay, produced by backpropagation to the input, showing the places where </a:t>
            </a:r>
            <a:r>
              <a:rPr lang="en-IN" dirty="0" err="1">
                <a:ea typeface="+mn-lt"/>
                <a:cs typeface="+mn-lt"/>
              </a:rPr>
              <a:t>LipNet</a:t>
            </a:r>
            <a:r>
              <a:rPr lang="en-IN" dirty="0">
                <a:ea typeface="+mn-lt"/>
                <a:cs typeface="+mn-lt"/>
              </a:rPr>
              <a:t> has learned to attend. The pictured transcription is given by greedy CTC decoding. CTC blanks are denoted by ‘ ␣ ’.</a:t>
            </a:r>
            <a:endParaRPr lang="en-IN"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2937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4D926-96B5-A5B1-9B00-2748836BB735}"/>
              </a:ext>
            </a:extLst>
          </p:cNvPr>
          <p:cNvSpPr>
            <a:spLocks noGrp="1"/>
          </p:cNvSpPr>
          <p:nvPr>
            <p:ph type="title"/>
          </p:nvPr>
        </p:nvSpPr>
        <p:spPr>
          <a:xfrm>
            <a:off x="1389278" y="1233241"/>
            <a:ext cx="3240506" cy="406462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Literature Survey 10</a:t>
            </a:r>
            <a:br>
              <a:rPr lang="en-US">
                <a:solidFill>
                  <a:srgbClr val="FFFFFF"/>
                </a:solidFill>
                <a:latin typeface="Times New Roman" panose="02020603050405020304" pitchFamily="18" charset="0"/>
                <a:cs typeface="Times New Roman" panose="02020603050405020304" pitchFamily="18" charset="0"/>
              </a:rPr>
            </a:br>
            <a:endParaRPr lang="en-IN">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728086C-4323-25C5-0628-20270CF39408}"/>
              </a:ext>
            </a:extLst>
          </p:cNvPr>
          <p:cNvSpPr>
            <a:spLocks noGrp="1"/>
          </p:cNvSpPr>
          <p:nvPr>
            <p:ph idx="1"/>
          </p:nvPr>
        </p:nvSpPr>
        <p:spPr>
          <a:xfrm>
            <a:off x="6096000" y="842344"/>
            <a:ext cx="5300728" cy="5619153"/>
          </a:xfrm>
        </p:spPr>
        <p:txBody>
          <a:bodyPr vert="horz" lIns="91440" tIns="45720" rIns="91440" bIns="45720" rtlCol="0" anchor="t">
            <a:normAutofit/>
          </a:bodyPr>
          <a:lstStyle/>
          <a:p>
            <a:pPr marL="0" indent="0">
              <a:buNone/>
            </a:pPr>
            <a:r>
              <a:rPr lang="en-IN" sz="2000" dirty="0">
                <a:ea typeface="+mn-lt"/>
                <a:cs typeface="+mn-lt"/>
              </a:rPr>
              <a:t>IMPLEMENTATION:</a:t>
            </a:r>
          </a:p>
          <a:p>
            <a:pPr marL="0" indent="0">
              <a:buNone/>
            </a:pPr>
            <a:endParaRPr lang="en-IN" sz="2000" dirty="0">
              <a:ea typeface="+mn-lt"/>
              <a:cs typeface="+mn-lt"/>
            </a:endParaRPr>
          </a:p>
          <a:p>
            <a:pPr marL="0" indent="0">
              <a:buNone/>
            </a:pPr>
            <a:r>
              <a:rPr lang="en-IN" sz="2000" dirty="0" err="1">
                <a:ea typeface="+mn-lt"/>
                <a:cs typeface="+mn-lt"/>
              </a:rPr>
              <a:t>LipNet</a:t>
            </a:r>
            <a:r>
              <a:rPr lang="en-IN" sz="2000" dirty="0">
                <a:ea typeface="+mn-lt"/>
                <a:cs typeface="+mn-lt"/>
              </a:rPr>
              <a:t> is implemented using Torch, the warp-</a:t>
            </a:r>
            <a:r>
              <a:rPr lang="en-IN" sz="2000" dirty="0" err="1">
                <a:ea typeface="+mn-lt"/>
                <a:cs typeface="+mn-lt"/>
              </a:rPr>
              <a:t>ctc</a:t>
            </a:r>
            <a:r>
              <a:rPr lang="en-IN" sz="2000" dirty="0">
                <a:ea typeface="+mn-lt"/>
                <a:cs typeface="+mn-lt"/>
              </a:rPr>
              <a:t> CTC library (Amodei et al., 2015), and </a:t>
            </a:r>
            <a:r>
              <a:rPr lang="en-IN" sz="2000" dirty="0" err="1">
                <a:ea typeface="+mn-lt"/>
                <a:cs typeface="+mn-lt"/>
              </a:rPr>
              <a:t>StanfordCTC’s</a:t>
            </a:r>
            <a:r>
              <a:rPr lang="en-IN" sz="2000" dirty="0">
                <a:ea typeface="+mn-lt"/>
                <a:cs typeface="+mn-lt"/>
              </a:rPr>
              <a:t> decoder implementation. The network parameters were initialised, apart from the square GRU matrices that were orthogonally initialised. The models were trained with channel-wise dropout (dropout rate p = 0.5) after each pooling layer and mini-batches of size 50.</a:t>
            </a:r>
            <a:endParaRPr lang="en-US">
              <a:ea typeface="+mn-lt"/>
              <a:cs typeface="+mn-lt"/>
            </a:endParaRPr>
          </a:p>
          <a:p>
            <a:pPr marL="0" indent="0">
              <a:buNone/>
            </a:pPr>
            <a:r>
              <a:rPr lang="en-IN" sz="2000" dirty="0">
                <a:ea typeface="+mn-lt"/>
                <a:cs typeface="+mn-lt"/>
              </a:rPr>
              <a:t>The CER and WER scores were computed using CTC beam search with the following parameters for Stanford-CTC’s decoder: beam width 200, α = 1, and β = 1.5.</a:t>
            </a:r>
            <a:endParaRPr lang="en-US" dirty="0">
              <a:ea typeface="+mn-lt"/>
              <a:cs typeface="+mn-lt"/>
            </a:endParaRP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75800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52016-928E-6743-BF12-C76768CAEEEA}"/>
              </a:ext>
            </a:extLst>
          </p:cNvPr>
          <p:cNvSpPr>
            <a:spLocks noGrp="1"/>
          </p:cNvSpPr>
          <p:nvPr>
            <p:ph type="title"/>
          </p:nvPr>
        </p:nvSpPr>
        <p:spPr>
          <a:xfrm>
            <a:off x="838200" y="365125"/>
            <a:ext cx="5558489" cy="1325563"/>
          </a:xfrm>
        </p:spPr>
        <p:txBody>
          <a:bodyPr>
            <a:normAutofit/>
          </a:bodyPr>
          <a:lstStyle/>
          <a:p>
            <a:r>
              <a:rPr lang="en-US" dirty="0">
                <a:latin typeface="Times New Roman" panose="02020603050405020304" pitchFamily="18" charset="0"/>
                <a:cs typeface="Times New Roman" panose="02020603050405020304" pitchFamily="18" charset="0"/>
              </a:rPr>
              <a:t>Problem Description</a:t>
            </a:r>
            <a:br>
              <a:rPr lang="en-US" dirty="0"/>
            </a:br>
            <a:endParaRPr lang="en-IN"/>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7FA7563-B7D0-DA6E-9EAB-905F3E1C4BA7}"/>
              </a:ext>
            </a:extLst>
          </p:cNvPr>
          <p:cNvSpPr>
            <a:spLocks noGrp="1"/>
          </p:cNvSpPr>
          <p:nvPr>
            <p:ph idx="1"/>
          </p:nvPr>
        </p:nvSpPr>
        <p:spPr>
          <a:xfrm>
            <a:off x="838200" y="1825625"/>
            <a:ext cx="5558489" cy="4351338"/>
          </a:xfrm>
        </p:spPr>
        <p:txBody>
          <a:bodyPr vert="horz" lIns="91440" tIns="45720" rIns="91440" bIns="45720" rtlCol="0" anchor="t">
            <a:normAutofit lnSpcReduction="10000"/>
          </a:bodyPr>
          <a:lstStyle/>
          <a:p>
            <a:r>
              <a:rPr lang="en-IN" dirty="0">
                <a:cs typeface="Calibri"/>
              </a:rPr>
              <a:t>Create a Lip Reading Web Application Using Lip Reading deep Learning Algorithm.</a:t>
            </a:r>
          </a:p>
          <a:p>
            <a:endParaRPr lang="en-IN" dirty="0">
              <a:cs typeface="Calibri"/>
            </a:endParaRPr>
          </a:p>
          <a:p>
            <a:r>
              <a:rPr lang="en-IN" dirty="0">
                <a:cs typeface="Calibri"/>
              </a:rPr>
              <a:t>The project-</a:t>
            </a:r>
          </a:p>
          <a:p>
            <a:r>
              <a:rPr lang="en-IN" dirty="0">
                <a:hlinkClick r:id="rId2"/>
              </a:rPr>
              <a:t>https://drive.google.com/drive/folders/1e4yLoQbmnmEangpw-l6aAOxWpS61fEGc?usp=sharing</a:t>
            </a:r>
            <a:endParaRPr lang="en-IN" dirty="0">
              <a:cs typeface="Calibri"/>
            </a:endParaRPr>
          </a:p>
          <a:p>
            <a:r>
              <a:rPr lang="en-IN" dirty="0">
                <a:hlinkClick r:id="rId3"/>
              </a:rPr>
              <a:t>https://github.com/KavinSundarr/LipReading-Webapp</a:t>
            </a:r>
            <a:endParaRPr lang="en-IN"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51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487C2F-4DA3-29E1-66A1-CD77EDABB23E}"/>
              </a:ext>
            </a:extLst>
          </p:cNvPr>
          <p:cNvSpPr>
            <a:spLocks noGrp="1"/>
          </p:cNvSpPr>
          <p:nvPr>
            <p:ph type="title"/>
          </p:nvPr>
        </p:nvSpPr>
        <p:spPr>
          <a:xfrm>
            <a:off x="5894962" y="479493"/>
            <a:ext cx="5458838" cy="1325563"/>
          </a:xfrm>
        </p:spPr>
        <p:txBody>
          <a:bodyPr>
            <a:normAutofit/>
          </a:bodyPr>
          <a:lstStyle/>
          <a:p>
            <a:r>
              <a:rPr lang="en-US" dirty="0">
                <a:latin typeface="Times New Roman" panose="02020603050405020304" pitchFamily="18" charset="0"/>
                <a:cs typeface="Times New Roman" panose="02020603050405020304" pitchFamily="18" charset="0"/>
              </a:rPr>
              <a:t>Methodology</a:t>
            </a:r>
            <a:br>
              <a:rPr lang="en-US" dirty="0"/>
            </a:br>
            <a:endParaRPr lang="en-IN"/>
          </a:p>
        </p:txBody>
      </p:sp>
      <p:sp>
        <p:nvSpPr>
          <p:cNvPr id="39" name="Freeform: Shape 3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ext&#10;&#10;Description automatically generated">
            <a:extLst>
              <a:ext uri="{FF2B5EF4-FFF2-40B4-BE49-F238E27FC236}">
                <a16:creationId xmlns:a16="http://schemas.microsoft.com/office/drawing/2014/main" id="{F6A9D12B-ABF9-E1DB-8C1D-295ABA602465}"/>
              </a:ext>
            </a:extLst>
          </p:cNvPr>
          <p:cNvPicPr>
            <a:picLocks noChangeAspect="1"/>
          </p:cNvPicPr>
          <p:nvPr/>
        </p:nvPicPr>
        <p:blipFill rotWithShape="1">
          <a:blip r:embed="rId2"/>
          <a:srcRect b="49296"/>
          <a:stretch/>
        </p:blipFill>
        <p:spPr>
          <a:xfrm>
            <a:off x="703182" y="1463034"/>
            <a:ext cx="4777381" cy="376218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52A68222-69F8-2129-BFC7-4811DA058195}"/>
              </a:ext>
            </a:extLst>
          </p:cNvPr>
          <p:cNvSpPr>
            <a:spLocks noGrp="1"/>
          </p:cNvSpPr>
          <p:nvPr>
            <p:ph idx="1"/>
          </p:nvPr>
        </p:nvSpPr>
        <p:spPr>
          <a:xfrm>
            <a:off x="5894962" y="1984443"/>
            <a:ext cx="5458838" cy="4192520"/>
          </a:xfrm>
        </p:spPr>
        <p:txBody>
          <a:bodyPr vert="horz" lIns="91440" tIns="45720" rIns="91440" bIns="45720" rtlCol="0">
            <a:normAutofit/>
          </a:bodyPr>
          <a:lstStyle/>
          <a:p>
            <a:r>
              <a:rPr lang="en-IN" dirty="0">
                <a:cs typeface="Calibri"/>
              </a:rPr>
              <a:t>IMPORTING DEPENDENCIES:</a:t>
            </a:r>
          </a:p>
          <a:p>
            <a:pPr marL="0" indent="0">
              <a:buNone/>
            </a:pPr>
            <a:endParaRPr lang="en-IN" dirty="0">
              <a:cs typeface="Calibri"/>
            </a:endParaRPr>
          </a:p>
        </p:txBody>
      </p:sp>
    </p:spTree>
    <p:extLst>
      <p:ext uri="{BB962C8B-B14F-4D97-AF65-F5344CB8AC3E}">
        <p14:creationId xmlns:p14="http://schemas.microsoft.com/office/powerpoint/2010/main" val="246732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61AF017-741B-4CC0-B7C2-C9B94E5B8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9" name="Rectangle 48">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2EA61426-FA29-3C0F-679D-91CD25651678}"/>
              </a:ext>
            </a:extLst>
          </p:cNvPr>
          <p:cNvSpPr>
            <a:spLocks noGrp="1"/>
          </p:cNvSpPr>
          <p:nvPr>
            <p:ph type="title"/>
          </p:nvPr>
        </p:nvSpPr>
        <p:spPr>
          <a:xfrm>
            <a:off x="627307" y="469448"/>
            <a:ext cx="11012243" cy="1079011"/>
          </a:xfrm>
        </p:spPr>
        <p:txBody>
          <a:bodyPr vert="horz" lIns="91440" tIns="45720" rIns="91440" bIns="45720" rtlCol="0" anchor="t">
            <a:normAutofit/>
          </a:bodyPr>
          <a:lstStyle/>
          <a:p>
            <a:r>
              <a:rPr lang="en-US" dirty="0"/>
              <a:t>Build Data Loading Functions</a:t>
            </a:r>
            <a:endParaRPr lang="en-US" dirty="0">
              <a:ea typeface="Calibri Light"/>
              <a:cs typeface="Calibri Light"/>
            </a:endParaRPr>
          </a:p>
          <a:p>
            <a:endParaRPr lang="en-US" sz="2200" dirty="0"/>
          </a:p>
        </p:txBody>
      </p:sp>
      <p:pic>
        <p:nvPicPr>
          <p:cNvPr id="4" name="Picture 4" descr="Text&#10;&#10;Description automatically generated">
            <a:extLst>
              <a:ext uri="{FF2B5EF4-FFF2-40B4-BE49-F238E27FC236}">
                <a16:creationId xmlns:a16="http://schemas.microsoft.com/office/drawing/2014/main" id="{9E9FE32C-42DF-EF43-C67F-153025BE8FA6}"/>
              </a:ext>
            </a:extLst>
          </p:cNvPr>
          <p:cNvPicPr>
            <a:picLocks noChangeAspect="1"/>
          </p:cNvPicPr>
          <p:nvPr/>
        </p:nvPicPr>
        <p:blipFill rotWithShape="1">
          <a:blip r:embed="rId2"/>
          <a:srcRect t="65625" r="223" b="6534"/>
          <a:stretch/>
        </p:blipFill>
        <p:spPr>
          <a:xfrm>
            <a:off x="550862" y="2192710"/>
            <a:ext cx="5244718" cy="1152452"/>
          </a:xfrm>
          <a:prstGeom prst="rect">
            <a:avLst/>
          </a:prstGeom>
          <a:effectLst>
            <a:outerShdw blurRad="508000" dist="101600" dir="5400000" algn="tl" rotWithShape="0">
              <a:prstClr val="black">
                <a:alpha val="10000"/>
              </a:prstClr>
            </a:outerShdw>
          </a:effectLst>
        </p:spPr>
      </p:pic>
      <p:pic>
        <p:nvPicPr>
          <p:cNvPr id="5" name="Picture 5" descr="Text&#10;&#10;Description automatically generated">
            <a:extLst>
              <a:ext uri="{FF2B5EF4-FFF2-40B4-BE49-F238E27FC236}">
                <a16:creationId xmlns:a16="http://schemas.microsoft.com/office/drawing/2014/main" id="{9C923E8E-624B-B4D0-4AD2-372283A56EC0}"/>
              </a:ext>
            </a:extLst>
          </p:cNvPr>
          <p:cNvPicPr>
            <a:picLocks noChangeAspect="1"/>
          </p:cNvPicPr>
          <p:nvPr/>
        </p:nvPicPr>
        <p:blipFill rotWithShape="1">
          <a:blip r:embed="rId3"/>
          <a:srcRect r="6277" b="-1"/>
          <a:stretch/>
        </p:blipFill>
        <p:spPr>
          <a:xfrm>
            <a:off x="550862" y="3518725"/>
            <a:ext cx="5256000" cy="2790000"/>
          </a:xfrm>
          <a:prstGeom prst="rect">
            <a:avLst/>
          </a:prstGeom>
          <a:effectLst>
            <a:outerShdw blurRad="508000" dist="101600" dir="5400000" algn="tl" rotWithShape="0">
              <a:prstClr val="black">
                <a:alpha val="10000"/>
              </a:prstClr>
            </a:outerShdw>
          </a:effectLst>
        </p:spPr>
      </p:pic>
      <p:sp>
        <p:nvSpPr>
          <p:cNvPr id="10" name="Content Placeholder 9">
            <a:extLst>
              <a:ext uri="{FF2B5EF4-FFF2-40B4-BE49-F238E27FC236}">
                <a16:creationId xmlns:a16="http://schemas.microsoft.com/office/drawing/2014/main" id="{C27AC389-51D0-8E58-80AC-977CF249A9BC}"/>
              </a:ext>
            </a:extLst>
          </p:cNvPr>
          <p:cNvSpPr>
            <a:spLocks noGrp="1"/>
          </p:cNvSpPr>
          <p:nvPr>
            <p:ph idx="1"/>
          </p:nvPr>
        </p:nvSpPr>
        <p:spPr>
          <a:xfrm>
            <a:off x="5879123" y="1825625"/>
            <a:ext cx="5474677" cy="4351338"/>
          </a:xfrm>
        </p:spPr>
        <p:txBody>
          <a:bodyPr/>
          <a:lstStyle/>
          <a:p>
            <a:endParaRPr lang="en-US"/>
          </a:p>
        </p:txBody>
      </p:sp>
    </p:spTree>
    <p:extLst>
      <p:ext uri="{BB962C8B-B14F-4D97-AF65-F5344CB8AC3E}">
        <p14:creationId xmlns:p14="http://schemas.microsoft.com/office/powerpoint/2010/main" val="375220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41D8-CB7D-5C15-8FB9-39C878F3D454}"/>
              </a:ext>
            </a:extLst>
          </p:cNvPr>
          <p:cNvSpPr>
            <a:spLocks noGrp="1"/>
          </p:cNvSpPr>
          <p:nvPr>
            <p:ph type="title"/>
          </p:nvPr>
        </p:nvSpPr>
        <p:spPr/>
        <p:txBody>
          <a:bodyPr/>
          <a:lstStyle/>
          <a:p>
            <a:r>
              <a:rPr lang="en-US" dirty="0">
                <a:ea typeface="Calibri Light"/>
                <a:cs typeface="Calibri Light"/>
              </a:rPr>
              <a:t>Build Data Loading Functions</a:t>
            </a:r>
          </a:p>
          <a:p>
            <a:endParaRPr lang="en-US" dirty="0">
              <a:ea typeface="Calibri Light"/>
              <a:cs typeface="Calibri Light"/>
            </a:endParaRPr>
          </a:p>
        </p:txBody>
      </p:sp>
      <p:pic>
        <p:nvPicPr>
          <p:cNvPr id="7" name="Picture 7" descr="Text&#10;&#10;Description automatically generated">
            <a:extLst>
              <a:ext uri="{FF2B5EF4-FFF2-40B4-BE49-F238E27FC236}">
                <a16:creationId xmlns:a16="http://schemas.microsoft.com/office/drawing/2014/main" id="{7F832D4D-4CD1-9E75-3FA0-DDD93F6B234E}"/>
              </a:ext>
            </a:extLst>
          </p:cNvPr>
          <p:cNvPicPr>
            <a:picLocks noGrp="1" noChangeAspect="1"/>
          </p:cNvPicPr>
          <p:nvPr>
            <p:ph idx="1"/>
          </p:nvPr>
        </p:nvPicPr>
        <p:blipFill>
          <a:blip r:embed="rId2"/>
          <a:stretch>
            <a:fillRect/>
          </a:stretch>
        </p:blipFill>
        <p:spPr>
          <a:xfrm>
            <a:off x="838747" y="1802179"/>
            <a:ext cx="10385553" cy="4773368"/>
          </a:xfrm>
        </p:spPr>
      </p:pic>
    </p:spTree>
    <p:extLst>
      <p:ext uri="{BB962C8B-B14F-4D97-AF65-F5344CB8AC3E}">
        <p14:creationId xmlns:p14="http://schemas.microsoft.com/office/powerpoint/2010/main" val="118276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538E8-F472-5180-C5C2-0830FEDA40DA}"/>
              </a:ext>
            </a:extLst>
          </p:cNvPr>
          <p:cNvSpPr>
            <a:spLocks noGrp="1"/>
          </p:cNvSpPr>
          <p:nvPr>
            <p:ph type="title"/>
          </p:nvPr>
        </p:nvSpPr>
        <p:spPr>
          <a:xfrm>
            <a:off x="569742" y="1137138"/>
            <a:ext cx="10908792" cy="1442339"/>
          </a:xfrm>
        </p:spPr>
        <p:txBody>
          <a:bodyPr vert="horz" lIns="91440" tIns="45720" rIns="91440" bIns="45720" rtlCol="0" anchor="b">
            <a:normAutofit/>
          </a:bodyPr>
          <a:lstStyle/>
          <a:p>
            <a:pPr algn="ctr"/>
            <a:r>
              <a:rPr lang="en-US" sz="6600" dirty="0">
                <a:ea typeface="Calibri Light"/>
                <a:cs typeface="Calibri Light"/>
              </a:rPr>
              <a:t>Build Data Loading Functions</a:t>
            </a:r>
          </a:p>
          <a:p>
            <a:pPr algn="ctr"/>
            <a:endParaRPr lang="en-US" sz="6600" kern="1200" dirty="0">
              <a:latin typeface="+mj-lt"/>
              <a:ea typeface="Calibri Light"/>
              <a:cs typeface="Calibri Light"/>
            </a:endParaRPr>
          </a:p>
        </p:txBody>
      </p:sp>
      <p:sp>
        <p:nvSpPr>
          <p:cNvPr id="12" name="sketch line">
            <a:extLst>
              <a:ext uri="{FF2B5EF4-FFF2-40B4-BE49-F238E27FC236}">
                <a16:creationId xmlns:a16="http://schemas.microsoft.com/office/drawing/2014/main" id="{5A09F8C8-3B6F-414C-866C-80565B61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website&#10;&#10;Description automatically generated">
            <a:extLst>
              <a:ext uri="{FF2B5EF4-FFF2-40B4-BE49-F238E27FC236}">
                <a16:creationId xmlns:a16="http://schemas.microsoft.com/office/drawing/2014/main" id="{C41C684F-D295-A75A-876F-BCF27C7DDEF1}"/>
              </a:ext>
            </a:extLst>
          </p:cNvPr>
          <p:cNvPicPr>
            <a:picLocks noChangeAspect="1"/>
          </p:cNvPicPr>
          <p:nvPr/>
        </p:nvPicPr>
        <p:blipFill rotWithShape="1">
          <a:blip r:embed="rId2"/>
          <a:srcRect l="846" r="1" b="1"/>
          <a:stretch/>
        </p:blipFill>
        <p:spPr>
          <a:xfrm>
            <a:off x="-46872" y="1914862"/>
            <a:ext cx="6158535" cy="4779016"/>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pic>
        <p:nvPicPr>
          <p:cNvPr id="4" name="Picture 4" descr="Text&#10;&#10;Description automatically generated">
            <a:extLst>
              <a:ext uri="{FF2B5EF4-FFF2-40B4-BE49-F238E27FC236}">
                <a16:creationId xmlns:a16="http://schemas.microsoft.com/office/drawing/2014/main" id="{19601023-329B-C58D-F26F-726707B09776}"/>
              </a:ext>
            </a:extLst>
          </p:cNvPr>
          <p:cNvPicPr>
            <a:picLocks noGrp="1" noChangeAspect="1"/>
          </p:cNvPicPr>
          <p:nvPr>
            <p:ph idx="1"/>
          </p:nvPr>
        </p:nvPicPr>
        <p:blipFill rotWithShape="1">
          <a:blip r:embed="rId3"/>
          <a:srcRect r="11902" b="-1"/>
          <a:stretch/>
        </p:blipFill>
        <p:spPr>
          <a:xfrm>
            <a:off x="6096001" y="1915759"/>
            <a:ext cx="6096002" cy="4203687"/>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p:spPr>
      </p:pic>
      <p:pic>
        <p:nvPicPr>
          <p:cNvPr id="6" name="Picture 6">
            <a:extLst>
              <a:ext uri="{FF2B5EF4-FFF2-40B4-BE49-F238E27FC236}">
                <a16:creationId xmlns:a16="http://schemas.microsoft.com/office/drawing/2014/main" id="{50CB4A51-B9F4-FEA2-A76A-B4AB8E0FB6BA}"/>
              </a:ext>
            </a:extLst>
          </p:cNvPr>
          <p:cNvPicPr>
            <a:picLocks noChangeAspect="1"/>
          </p:cNvPicPr>
          <p:nvPr/>
        </p:nvPicPr>
        <p:blipFill rotWithShape="1">
          <a:blip r:embed="rId4"/>
          <a:srcRect r="-2864" b="87295"/>
          <a:stretch/>
        </p:blipFill>
        <p:spPr>
          <a:xfrm>
            <a:off x="6107721" y="6110466"/>
            <a:ext cx="6283908" cy="645565"/>
          </a:xfrm>
          <a:prstGeom prst="rect">
            <a:avLst/>
          </a:prstGeom>
        </p:spPr>
      </p:pic>
    </p:spTree>
    <p:extLst>
      <p:ext uri="{BB962C8B-B14F-4D97-AF65-F5344CB8AC3E}">
        <p14:creationId xmlns:p14="http://schemas.microsoft.com/office/powerpoint/2010/main" val="46443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1581-ED2F-B4D0-DA81-E66DC209C777}"/>
              </a:ext>
            </a:extLst>
          </p:cNvPr>
          <p:cNvSpPr>
            <a:spLocks noGrp="1"/>
          </p:cNvSpPr>
          <p:nvPr>
            <p:ph type="title"/>
          </p:nvPr>
        </p:nvSpPr>
        <p:spPr/>
        <p:txBody>
          <a:bodyPr/>
          <a:lstStyle/>
          <a:p>
            <a:pPr algn="ctr"/>
            <a:r>
              <a:rPr lang="en-US" dirty="0">
                <a:latin typeface="Times New Roman"/>
                <a:cs typeface="Times New Roman"/>
              </a:rPr>
              <a:t>Team Members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A49320-393F-5A56-8A92-6FC51D1B0337}"/>
              </a:ext>
            </a:extLst>
          </p:cNvPr>
          <p:cNvSpPr>
            <a:spLocks noGrp="1"/>
          </p:cNvSpPr>
          <p:nvPr>
            <p:ph idx="1"/>
          </p:nvPr>
        </p:nvSpPr>
        <p:spPr/>
        <p:txBody>
          <a:bodyPr vert="horz" lIns="91440" tIns="45720" rIns="91440" bIns="45720" rtlCol="0" anchor="t">
            <a:normAutofit/>
          </a:bodyPr>
          <a:lstStyle/>
          <a:p>
            <a:r>
              <a:rPr lang="en-IN" dirty="0">
                <a:ea typeface="+mn-lt"/>
                <a:cs typeface="+mn-lt"/>
              </a:rPr>
              <a:t>S. Kavin </a:t>
            </a:r>
            <a:r>
              <a:rPr lang="en-IN" dirty="0" err="1">
                <a:ea typeface="+mn-lt"/>
                <a:cs typeface="+mn-lt"/>
              </a:rPr>
              <a:t>Sundarr</a:t>
            </a:r>
            <a:r>
              <a:rPr lang="en-IN" dirty="0">
                <a:ea typeface="+mn-lt"/>
                <a:cs typeface="+mn-lt"/>
              </a:rPr>
              <a:t> - 21BLC1477</a:t>
            </a:r>
            <a:endParaRPr lang="en-IN" dirty="0" err="1">
              <a:ea typeface="+mn-lt"/>
              <a:cs typeface="+mn-lt"/>
            </a:endParaRPr>
          </a:p>
          <a:p>
            <a:r>
              <a:rPr lang="en-IN" dirty="0">
                <a:ea typeface="+mn-lt"/>
                <a:cs typeface="+mn-lt"/>
              </a:rPr>
              <a:t>Rohan Inamdar - 21BLC1311</a:t>
            </a:r>
          </a:p>
          <a:p>
            <a:r>
              <a:rPr lang="en-IN" dirty="0">
                <a:ea typeface="+mn-lt"/>
                <a:cs typeface="+mn-lt"/>
              </a:rPr>
              <a:t>Deepen Khandelwal - 21BLC1224</a:t>
            </a:r>
          </a:p>
          <a:p>
            <a:r>
              <a:rPr lang="en-IN" dirty="0">
                <a:ea typeface="+mn-lt"/>
                <a:cs typeface="+mn-lt"/>
              </a:rPr>
              <a:t>Varun Dev Sahu - 21BLC1544</a:t>
            </a:r>
          </a:p>
          <a:p>
            <a:r>
              <a:rPr lang="en-IN" dirty="0">
                <a:ea typeface="+mn-lt"/>
                <a:cs typeface="+mn-lt"/>
              </a:rPr>
              <a:t>Pranita Jha - 21BLC1093</a:t>
            </a:r>
          </a:p>
        </p:txBody>
      </p:sp>
    </p:spTree>
    <p:extLst>
      <p:ext uri="{BB962C8B-B14F-4D97-AF65-F5344CB8AC3E}">
        <p14:creationId xmlns:p14="http://schemas.microsoft.com/office/powerpoint/2010/main" val="4143752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671B-7883-8D75-E3D1-F972F89D6232}"/>
              </a:ext>
            </a:extLst>
          </p:cNvPr>
          <p:cNvSpPr>
            <a:spLocks noGrp="1"/>
          </p:cNvSpPr>
          <p:nvPr>
            <p:ph type="title"/>
          </p:nvPr>
        </p:nvSpPr>
        <p:spPr/>
        <p:txBody>
          <a:bodyPr/>
          <a:lstStyle/>
          <a:p>
            <a:r>
              <a:rPr lang="en-US" dirty="0"/>
              <a:t>Create Data Pipeline</a:t>
            </a:r>
          </a:p>
          <a:p>
            <a:endParaRPr lang="en-US" dirty="0">
              <a:ea typeface="Calibri Light"/>
              <a:cs typeface="Calibri Light"/>
            </a:endParaRPr>
          </a:p>
        </p:txBody>
      </p:sp>
      <p:pic>
        <p:nvPicPr>
          <p:cNvPr id="4" name="Picture 4">
            <a:extLst>
              <a:ext uri="{FF2B5EF4-FFF2-40B4-BE49-F238E27FC236}">
                <a16:creationId xmlns:a16="http://schemas.microsoft.com/office/drawing/2014/main" id="{7EA8DC00-D6B7-0033-03A4-676D1DD5C53F}"/>
              </a:ext>
            </a:extLst>
          </p:cNvPr>
          <p:cNvPicPr>
            <a:picLocks noGrp="1" noChangeAspect="1"/>
          </p:cNvPicPr>
          <p:nvPr>
            <p:ph idx="1"/>
          </p:nvPr>
        </p:nvPicPr>
        <p:blipFill rotWithShape="1">
          <a:blip r:embed="rId2"/>
          <a:srcRect l="-86" t="11512" r="235"/>
          <a:stretch/>
        </p:blipFill>
        <p:spPr>
          <a:xfrm>
            <a:off x="839267" y="1028456"/>
            <a:ext cx="4964207" cy="4597285"/>
          </a:xfrm>
        </p:spPr>
      </p:pic>
      <p:pic>
        <p:nvPicPr>
          <p:cNvPr id="5" name="Picture 5">
            <a:extLst>
              <a:ext uri="{FF2B5EF4-FFF2-40B4-BE49-F238E27FC236}">
                <a16:creationId xmlns:a16="http://schemas.microsoft.com/office/drawing/2014/main" id="{246D91C3-4C2A-A04B-F7B7-9D3B646997C5}"/>
              </a:ext>
            </a:extLst>
          </p:cNvPr>
          <p:cNvPicPr>
            <a:picLocks noChangeAspect="1"/>
          </p:cNvPicPr>
          <p:nvPr/>
        </p:nvPicPr>
        <p:blipFill>
          <a:blip r:embed="rId3"/>
          <a:stretch>
            <a:fillRect/>
          </a:stretch>
        </p:blipFill>
        <p:spPr>
          <a:xfrm>
            <a:off x="5802923" y="1026939"/>
            <a:ext cx="6084276" cy="3092554"/>
          </a:xfrm>
          <a:prstGeom prst="rect">
            <a:avLst/>
          </a:prstGeom>
        </p:spPr>
      </p:pic>
      <p:pic>
        <p:nvPicPr>
          <p:cNvPr id="6" name="Picture 6" descr="Text&#10;&#10;Description automatically generated">
            <a:extLst>
              <a:ext uri="{FF2B5EF4-FFF2-40B4-BE49-F238E27FC236}">
                <a16:creationId xmlns:a16="http://schemas.microsoft.com/office/drawing/2014/main" id="{3456E533-DC8D-660D-77DB-67DD074A3271}"/>
              </a:ext>
            </a:extLst>
          </p:cNvPr>
          <p:cNvPicPr>
            <a:picLocks noChangeAspect="1"/>
          </p:cNvPicPr>
          <p:nvPr/>
        </p:nvPicPr>
        <p:blipFill rotWithShape="1">
          <a:blip r:embed="rId4"/>
          <a:srcRect l="-35" t="-97" r="44991" b="67364"/>
          <a:stretch/>
        </p:blipFill>
        <p:spPr>
          <a:xfrm>
            <a:off x="5799087" y="4110785"/>
            <a:ext cx="6085021" cy="914129"/>
          </a:xfrm>
          <a:prstGeom prst="rect">
            <a:avLst/>
          </a:prstGeom>
        </p:spPr>
      </p:pic>
    </p:spTree>
    <p:extLst>
      <p:ext uri="{BB962C8B-B14F-4D97-AF65-F5344CB8AC3E}">
        <p14:creationId xmlns:p14="http://schemas.microsoft.com/office/powerpoint/2010/main" val="2544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850E-808F-3EA4-7403-3C70F2521654}"/>
              </a:ext>
            </a:extLst>
          </p:cNvPr>
          <p:cNvSpPr>
            <a:spLocks noGrp="1"/>
          </p:cNvSpPr>
          <p:nvPr>
            <p:ph type="title"/>
          </p:nvPr>
        </p:nvSpPr>
        <p:spPr>
          <a:xfrm>
            <a:off x="838200" y="365125"/>
            <a:ext cx="10515600" cy="1126271"/>
          </a:xfrm>
        </p:spPr>
        <p:txBody>
          <a:bodyPr/>
          <a:lstStyle/>
          <a:p>
            <a:r>
              <a:rPr lang="en-US" dirty="0"/>
              <a:t>Design the Deep Neural Network</a:t>
            </a:r>
          </a:p>
          <a:p>
            <a:endParaRPr lang="en-US" dirty="0">
              <a:ea typeface="Calibri Light"/>
              <a:cs typeface="Calibri Light"/>
            </a:endParaRPr>
          </a:p>
        </p:txBody>
      </p:sp>
      <p:pic>
        <p:nvPicPr>
          <p:cNvPr id="4" name="Picture 4" descr="Text&#10;&#10;Description automatically generated">
            <a:extLst>
              <a:ext uri="{FF2B5EF4-FFF2-40B4-BE49-F238E27FC236}">
                <a16:creationId xmlns:a16="http://schemas.microsoft.com/office/drawing/2014/main" id="{237C002B-6CB7-F3A5-E2AA-CB345AD7C8A2}"/>
              </a:ext>
            </a:extLst>
          </p:cNvPr>
          <p:cNvPicPr>
            <a:picLocks noGrp="1" noChangeAspect="1"/>
          </p:cNvPicPr>
          <p:nvPr>
            <p:ph idx="1"/>
          </p:nvPr>
        </p:nvPicPr>
        <p:blipFill rotWithShape="1">
          <a:blip r:embed="rId2"/>
          <a:srcRect t="30396" r="-446"/>
          <a:stretch/>
        </p:blipFill>
        <p:spPr>
          <a:xfrm>
            <a:off x="697523" y="1058669"/>
            <a:ext cx="10562499" cy="1852435"/>
          </a:xfrm>
        </p:spPr>
      </p:pic>
      <p:pic>
        <p:nvPicPr>
          <p:cNvPr id="5" name="Picture 5" descr="Text&#10;&#10;Description automatically generated">
            <a:extLst>
              <a:ext uri="{FF2B5EF4-FFF2-40B4-BE49-F238E27FC236}">
                <a16:creationId xmlns:a16="http://schemas.microsoft.com/office/drawing/2014/main" id="{5C5B9257-28B2-AB83-2721-7859922B4A33}"/>
              </a:ext>
            </a:extLst>
          </p:cNvPr>
          <p:cNvPicPr>
            <a:picLocks noChangeAspect="1"/>
          </p:cNvPicPr>
          <p:nvPr/>
        </p:nvPicPr>
        <p:blipFill>
          <a:blip r:embed="rId3"/>
          <a:stretch>
            <a:fillRect/>
          </a:stretch>
        </p:blipFill>
        <p:spPr>
          <a:xfrm>
            <a:off x="691662" y="2914260"/>
            <a:ext cx="6717323" cy="3362372"/>
          </a:xfrm>
          <a:prstGeom prst="rect">
            <a:avLst/>
          </a:prstGeom>
        </p:spPr>
      </p:pic>
    </p:spTree>
    <p:extLst>
      <p:ext uri="{BB962C8B-B14F-4D97-AF65-F5344CB8AC3E}">
        <p14:creationId xmlns:p14="http://schemas.microsoft.com/office/powerpoint/2010/main" val="118879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36A0E-068D-087C-FA27-72A7729AE0A6}"/>
              </a:ext>
            </a:extLst>
          </p:cNvPr>
          <p:cNvSpPr>
            <a:spLocks noGrp="1"/>
          </p:cNvSpPr>
          <p:nvPr>
            <p:ph type="title"/>
          </p:nvPr>
        </p:nvSpPr>
        <p:spPr>
          <a:xfrm>
            <a:off x="542289" y="671848"/>
            <a:ext cx="10909640" cy="1368614"/>
          </a:xfrm>
        </p:spPr>
        <p:txBody>
          <a:bodyPr vert="horz" lIns="91440" tIns="45720" rIns="91440" bIns="45720" rtlCol="0" anchor="ctr">
            <a:normAutofit/>
          </a:bodyPr>
          <a:lstStyle/>
          <a:p>
            <a:pPr algn="ctr"/>
            <a:r>
              <a:rPr lang="en-US" sz="6100"/>
              <a:t>Design the Deep Neural Network</a:t>
            </a:r>
          </a:p>
          <a:p>
            <a:pPr algn="ctr"/>
            <a:endParaRPr lang="en-US" sz="6100"/>
          </a:p>
        </p:txBody>
      </p:sp>
      <p:sp>
        <p:nvSpPr>
          <p:cNvPr id="1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C397B2B1-F6A1-73A7-3EF6-773CF84CFD0C}"/>
              </a:ext>
            </a:extLst>
          </p:cNvPr>
          <p:cNvPicPr>
            <a:picLocks noGrp="1" noChangeAspect="1"/>
          </p:cNvPicPr>
          <p:nvPr>
            <p:ph idx="1"/>
          </p:nvPr>
        </p:nvPicPr>
        <p:blipFill>
          <a:blip r:embed="rId2"/>
          <a:stretch>
            <a:fillRect/>
          </a:stretch>
        </p:blipFill>
        <p:spPr>
          <a:xfrm>
            <a:off x="1125953" y="1939232"/>
            <a:ext cx="4459790" cy="4543629"/>
          </a:xfrm>
          <a:prstGeom prst="rect">
            <a:avLst/>
          </a:prstGeom>
        </p:spPr>
      </p:pic>
      <p:pic>
        <p:nvPicPr>
          <p:cNvPr id="8" name="Picture 8" descr="Text&#10;&#10;Description automatically generated">
            <a:extLst>
              <a:ext uri="{FF2B5EF4-FFF2-40B4-BE49-F238E27FC236}">
                <a16:creationId xmlns:a16="http://schemas.microsoft.com/office/drawing/2014/main" id="{F3C2209D-BAD8-05BA-35FF-67A22475B9CD}"/>
              </a:ext>
            </a:extLst>
          </p:cNvPr>
          <p:cNvPicPr>
            <a:picLocks noChangeAspect="1"/>
          </p:cNvPicPr>
          <p:nvPr/>
        </p:nvPicPr>
        <p:blipFill>
          <a:blip r:embed="rId3"/>
          <a:stretch>
            <a:fillRect/>
          </a:stretch>
        </p:blipFill>
        <p:spPr>
          <a:xfrm>
            <a:off x="5586281" y="1941853"/>
            <a:ext cx="5614416" cy="2428234"/>
          </a:xfrm>
          <a:prstGeom prst="rect">
            <a:avLst/>
          </a:prstGeom>
        </p:spPr>
      </p:pic>
    </p:spTree>
    <p:extLst>
      <p:ext uri="{BB962C8B-B14F-4D97-AF65-F5344CB8AC3E}">
        <p14:creationId xmlns:p14="http://schemas.microsoft.com/office/powerpoint/2010/main" val="833403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371C-5C98-F22E-4332-2F6EF37FD24D}"/>
              </a:ext>
            </a:extLst>
          </p:cNvPr>
          <p:cNvSpPr>
            <a:spLocks noGrp="1"/>
          </p:cNvSpPr>
          <p:nvPr>
            <p:ph type="title"/>
          </p:nvPr>
        </p:nvSpPr>
        <p:spPr/>
        <p:txBody>
          <a:bodyPr/>
          <a:lstStyle/>
          <a:p>
            <a:pPr algn="ctr"/>
            <a:r>
              <a:rPr lang="en-US" sz="6100" dirty="0">
                <a:ea typeface="Calibri Light"/>
                <a:cs typeface="Calibri Light"/>
              </a:rPr>
              <a:t>Design the Deep Neural Network</a:t>
            </a:r>
          </a:p>
          <a:p>
            <a:endParaRPr lang="en-US" dirty="0">
              <a:ea typeface="Calibri Light"/>
              <a:cs typeface="Calibri Light"/>
            </a:endParaRPr>
          </a:p>
        </p:txBody>
      </p:sp>
      <p:pic>
        <p:nvPicPr>
          <p:cNvPr id="4" name="Picture 4" descr="Text&#10;&#10;Description automatically generated">
            <a:extLst>
              <a:ext uri="{FF2B5EF4-FFF2-40B4-BE49-F238E27FC236}">
                <a16:creationId xmlns:a16="http://schemas.microsoft.com/office/drawing/2014/main" id="{AD431AB6-B066-38C7-7D7A-F3C1774DA83A}"/>
              </a:ext>
            </a:extLst>
          </p:cNvPr>
          <p:cNvPicPr>
            <a:picLocks noGrp="1" noChangeAspect="1"/>
          </p:cNvPicPr>
          <p:nvPr>
            <p:ph idx="1"/>
          </p:nvPr>
        </p:nvPicPr>
        <p:blipFill>
          <a:blip r:embed="rId2"/>
          <a:stretch>
            <a:fillRect/>
          </a:stretch>
        </p:blipFill>
        <p:spPr>
          <a:xfrm>
            <a:off x="1454255" y="1825625"/>
            <a:ext cx="9283489" cy="4351338"/>
          </a:xfrm>
        </p:spPr>
      </p:pic>
    </p:spTree>
    <p:extLst>
      <p:ext uri="{BB962C8B-B14F-4D97-AF65-F5344CB8AC3E}">
        <p14:creationId xmlns:p14="http://schemas.microsoft.com/office/powerpoint/2010/main" val="53487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A180-8B45-007A-2816-B05AF538ADEE}"/>
              </a:ext>
            </a:extLst>
          </p:cNvPr>
          <p:cNvSpPr>
            <a:spLocks noGrp="1"/>
          </p:cNvSpPr>
          <p:nvPr>
            <p:ph type="title"/>
          </p:nvPr>
        </p:nvSpPr>
        <p:spPr/>
        <p:txBody>
          <a:bodyPr/>
          <a:lstStyle/>
          <a:p>
            <a:r>
              <a:rPr lang="en-US" dirty="0"/>
              <a:t>Setup Training Options and Train</a:t>
            </a:r>
          </a:p>
          <a:p>
            <a:endParaRPr lang="en-US" dirty="0">
              <a:ea typeface="Calibri Light"/>
              <a:cs typeface="Calibri Light"/>
            </a:endParaRPr>
          </a:p>
        </p:txBody>
      </p:sp>
      <p:pic>
        <p:nvPicPr>
          <p:cNvPr id="4" name="Picture 4" descr="Text&#10;&#10;Description automatically generated">
            <a:extLst>
              <a:ext uri="{FF2B5EF4-FFF2-40B4-BE49-F238E27FC236}">
                <a16:creationId xmlns:a16="http://schemas.microsoft.com/office/drawing/2014/main" id="{2CAFA32E-5C25-C41D-E471-A77D2648E74E}"/>
              </a:ext>
            </a:extLst>
          </p:cNvPr>
          <p:cNvPicPr>
            <a:picLocks noGrp="1" noChangeAspect="1"/>
          </p:cNvPicPr>
          <p:nvPr>
            <p:ph idx="1"/>
          </p:nvPr>
        </p:nvPicPr>
        <p:blipFill>
          <a:blip r:embed="rId2"/>
          <a:stretch>
            <a:fillRect/>
          </a:stretch>
        </p:blipFill>
        <p:spPr>
          <a:xfrm>
            <a:off x="1245178" y="1339685"/>
            <a:ext cx="6828355" cy="4351338"/>
          </a:xfrm>
        </p:spPr>
      </p:pic>
    </p:spTree>
    <p:extLst>
      <p:ext uri="{BB962C8B-B14F-4D97-AF65-F5344CB8AC3E}">
        <p14:creationId xmlns:p14="http://schemas.microsoft.com/office/powerpoint/2010/main" val="1243556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4E98-834B-A657-045F-6B1E726CA92A}"/>
              </a:ext>
            </a:extLst>
          </p:cNvPr>
          <p:cNvSpPr>
            <a:spLocks noGrp="1"/>
          </p:cNvSpPr>
          <p:nvPr>
            <p:ph type="title"/>
          </p:nvPr>
        </p:nvSpPr>
        <p:spPr/>
        <p:txBody>
          <a:bodyPr/>
          <a:lstStyle/>
          <a:p>
            <a:r>
              <a:rPr lang="en-US" dirty="0">
                <a:ea typeface="Calibri Light"/>
                <a:cs typeface="Calibri Light"/>
              </a:rPr>
              <a:t>Setup Training Options and Train</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962C3851-2E3C-AE2D-4038-7AEEAE318EF1}"/>
              </a:ext>
            </a:extLst>
          </p:cNvPr>
          <p:cNvPicPr>
            <a:picLocks noGrp="1" noChangeAspect="1"/>
          </p:cNvPicPr>
          <p:nvPr>
            <p:ph idx="1"/>
          </p:nvPr>
        </p:nvPicPr>
        <p:blipFill>
          <a:blip r:embed="rId2"/>
          <a:stretch>
            <a:fillRect/>
          </a:stretch>
        </p:blipFill>
        <p:spPr>
          <a:xfrm>
            <a:off x="709246" y="1620762"/>
            <a:ext cx="10515600" cy="2510234"/>
          </a:xfrm>
        </p:spPr>
      </p:pic>
    </p:spTree>
    <p:extLst>
      <p:ext uri="{BB962C8B-B14F-4D97-AF65-F5344CB8AC3E}">
        <p14:creationId xmlns:p14="http://schemas.microsoft.com/office/powerpoint/2010/main" val="274530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04EE-F5A4-D6A2-A4ED-4B6FEB6AB60B}"/>
              </a:ext>
            </a:extLst>
          </p:cNvPr>
          <p:cNvSpPr>
            <a:spLocks noGrp="1"/>
          </p:cNvSpPr>
          <p:nvPr>
            <p:ph type="title"/>
          </p:nvPr>
        </p:nvSpPr>
        <p:spPr/>
        <p:txBody>
          <a:bodyPr/>
          <a:lstStyle/>
          <a:p>
            <a:r>
              <a:rPr lang="en-US" dirty="0"/>
              <a:t>Make a Prediction</a:t>
            </a:r>
          </a:p>
          <a:p>
            <a:endParaRPr lang="en-US" dirty="0">
              <a:ea typeface="Calibri Light"/>
              <a:cs typeface="Calibri Light"/>
            </a:endParaRPr>
          </a:p>
        </p:txBody>
      </p:sp>
      <p:pic>
        <p:nvPicPr>
          <p:cNvPr id="4" name="Picture 4" descr="Graphical user interface, text, application&#10;&#10;Description automatically generated">
            <a:extLst>
              <a:ext uri="{FF2B5EF4-FFF2-40B4-BE49-F238E27FC236}">
                <a16:creationId xmlns:a16="http://schemas.microsoft.com/office/drawing/2014/main" id="{674F939E-05A4-C56D-D412-9B3DEE1C44DF}"/>
              </a:ext>
            </a:extLst>
          </p:cNvPr>
          <p:cNvPicPr>
            <a:picLocks noGrp="1" noChangeAspect="1"/>
          </p:cNvPicPr>
          <p:nvPr>
            <p:ph idx="1"/>
          </p:nvPr>
        </p:nvPicPr>
        <p:blipFill rotWithShape="1">
          <a:blip r:embed="rId2"/>
          <a:srcRect t="28421" r="-1099"/>
          <a:stretch/>
        </p:blipFill>
        <p:spPr>
          <a:xfrm>
            <a:off x="842962" y="1931071"/>
            <a:ext cx="7540039" cy="2393083"/>
          </a:xfrm>
        </p:spPr>
      </p:pic>
    </p:spTree>
    <p:extLst>
      <p:ext uri="{BB962C8B-B14F-4D97-AF65-F5344CB8AC3E}">
        <p14:creationId xmlns:p14="http://schemas.microsoft.com/office/powerpoint/2010/main" val="3777620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B505-0151-4A1C-E29A-48B350DD93E6}"/>
              </a:ext>
            </a:extLst>
          </p:cNvPr>
          <p:cNvSpPr>
            <a:spLocks noGrp="1"/>
          </p:cNvSpPr>
          <p:nvPr>
            <p:ph type="title"/>
          </p:nvPr>
        </p:nvSpPr>
        <p:spPr/>
        <p:txBody>
          <a:bodyPr/>
          <a:lstStyle/>
          <a:p>
            <a:r>
              <a:rPr lang="en-US" dirty="0">
                <a:ea typeface="Calibri Light"/>
                <a:cs typeface="Calibri Light"/>
              </a:rPr>
              <a:t>Make a Prediction</a:t>
            </a:r>
          </a:p>
          <a:p>
            <a:endParaRPr lang="en-US" dirty="0">
              <a:ea typeface="Calibri Light"/>
              <a:cs typeface="Calibri Light"/>
            </a:endParaRPr>
          </a:p>
        </p:txBody>
      </p:sp>
      <p:pic>
        <p:nvPicPr>
          <p:cNvPr id="4" name="Picture 4" descr="Text&#10;&#10;Description automatically generated">
            <a:extLst>
              <a:ext uri="{FF2B5EF4-FFF2-40B4-BE49-F238E27FC236}">
                <a16:creationId xmlns:a16="http://schemas.microsoft.com/office/drawing/2014/main" id="{0FD98EB0-1E22-6412-4A65-77054BA9053B}"/>
              </a:ext>
            </a:extLst>
          </p:cNvPr>
          <p:cNvPicPr>
            <a:picLocks noGrp="1" noChangeAspect="1"/>
          </p:cNvPicPr>
          <p:nvPr>
            <p:ph idx="1"/>
          </p:nvPr>
        </p:nvPicPr>
        <p:blipFill>
          <a:blip r:embed="rId2"/>
          <a:stretch>
            <a:fillRect/>
          </a:stretch>
        </p:blipFill>
        <p:spPr>
          <a:xfrm>
            <a:off x="835635" y="1317075"/>
            <a:ext cx="10239375" cy="4219575"/>
          </a:xfrm>
        </p:spPr>
      </p:pic>
    </p:spTree>
    <p:extLst>
      <p:ext uri="{BB962C8B-B14F-4D97-AF65-F5344CB8AC3E}">
        <p14:creationId xmlns:p14="http://schemas.microsoft.com/office/powerpoint/2010/main" val="250134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BFA-A50F-4D6D-6CF8-A7642A41F414}"/>
              </a:ext>
            </a:extLst>
          </p:cNvPr>
          <p:cNvSpPr>
            <a:spLocks noGrp="1"/>
          </p:cNvSpPr>
          <p:nvPr>
            <p:ph type="title"/>
          </p:nvPr>
        </p:nvSpPr>
        <p:spPr/>
        <p:txBody>
          <a:bodyPr/>
          <a:lstStyle/>
          <a:p>
            <a:r>
              <a:rPr lang="en-US" dirty="0" err="1">
                <a:ea typeface="Calibri Light"/>
                <a:cs typeface="Calibri Light"/>
              </a:rPr>
              <a:t>LipReader</a:t>
            </a:r>
            <a:r>
              <a:rPr lang="en-US" dirty="0">
                <a:ea typeface="Calibri Light"/>
                <a:cs typeface="Calibri Light"/>
              </a:rPr>
              <a:t> Web Application</a:t>
            </a:r>
            <a:endParaRPr lang="en-US" dirty="0"/>
          </a:p>
        </p:txBody>
      </p:sp>
      <p:pic>
        <p:nvPicPr>
          <p:cNvPr id="4" name="LipReaderweb (1)">
            <a:hlinkClick r:id="" action="ppaction://media"/>
            <a:extLst>
              <a:ext uri="{FF2B5EF4-FFF2-40B4-BE49-F238E27FC236}">
                <a16:creationId xmlns:a16="http://schemas.microsoft.com/office/drawing/2014/main" id="{64D90F11-6C70-38B0-BF54-4D57FFAC58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899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4A42-EDB4-419C-DF5C-0D5D953FA9B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Tools</a:t>
            </a:r>
            <a:br>
              <a:rPr lang="en-US" dirty="0">
                <a:latin typeface="Times New Roman" panose="02020603050405020304" pitchFamily="18" charset="0"/>
                <a:cs typeface="Times New Roman" panose="02020603050405020304" pitchFamily="18" charset="0"/>
              </a:rPr>
            </a:br>
            <a:endParaRPr lang="en-IN" dirty="0"/>
          </a:p>
        </p:txBody>
      </p:sp>
      <p:graphicFrame>
        <p:nvGraphicFramePr>
          <p:cNvPr id="12" name="Content Placeholder 5">
            <a:extLst>
              <a:ext uri="{FF2B5EF4-FFF2-40B4-BE49-F238E27FC236}">
                <a16:creationId xmlns:a16="http://schemas.microsoft.com/office/drawing/2014/main" id="{43DD617B-BB72-B3D0-6CB2-A25581579A10}"/>
              </a:ext>
            </a:extLst>
          </p:cNvPr>
          <p:cNvGraphicFramePr>
            <a:graphicFrameLocks noGrp="1"/>
          </p:cNvGraphicFramePr>
          <p:nvPr>
            <p:ph idx="1"/>
            <p:extLst>
              <p:ext uri="{D42A27DB-BD31-4B8C-83A1-F6EECF244321}">
                <p14:modId xmlns:p14="http://schemas.microsoft.com/office/powerpoint/2010/main" val="3897369232"/>
              </p:ext>
            </p:extLst>
          </p:nvPr>
        </p:nvGraphicFramePr>
        <p:xfrm>
          <a:off x="838200" y="1022555"/>
          <a:ext cx="10515600" cy="515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0858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0655-CA66-62C9-CE18-8A30864FDD6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Table of Contents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C86A85-0E2C-DC4B-E1A8-4B4E9374794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Background</a:t>
            </a:r>
          </a:p>
          <a:p>
            <a:r>
              <a:rPr lang="en-US" dirty="0">
                <a:latin typeface="Times New Roman" panose="02020603050405020304" pitchFamily="18" charset="0"/>
                <a:cs typeface="Times New Roman" panose="02020603050405020304" pitchFamily="18" charset="0"/>
              </a:rPr>
              <a:t>Literature Survey</a:t>
            </a:r>
          </a:p>
          <a:p>
            <a:r>
              <a:rPr lang="en-US" dirty="0">
                <a:latin typeface="Times New Roman" panose="02020603050405020304" pitchFamily="18" charset="0"/>
                <a:cs typeface="Times New Roman" panose="02020603050405020304" pitchFamily="18" charset="0"/>
              </a:rPr>
              <a:t>Problem Description</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Tools</a:t>
            </a:r>
          </a:p>
          <a:p>
            <a:r>
              <a:rPr lang="en-US" dirty="0">
                <a:latin typeface="Times New Roman" panose="02020603050405020304" pitchFamily="18" charset="0"/>
                <a:cs typeface="Times New Roman" panose="02020603050405020304" pitchFamily="18" charset="0"/>
              </a:rPr>
              <a:t>References</a:t>
            </a:r>
          </a:p>
          <a:p>
            <a:endParaRPr lang="en-IN" dirty="0"/>
          </a:p>
        </p:txBody>
      </p:sp>
    </p:spTree>
    <p:extLst>
      <p:ext uri="{BB962C8B-B14F-4D97-AF65-F5344CB8AC3E}">
        <p14:creationId xmlns:p14="http://schemas.microsoft.com/office/powerpoint/2010/main" val="3016864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1581-ED2F-B4D0-DA81-E66DC209C77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7A49320-393F-5A56-8A92-6FC51D1B0337}"/>
              </a:ext>
            </a:extLst>
          </p:cNvPr>
          <p:cNvSpPr>
            <a:spLocks noGrp="1"/>
          </p:cNvSpPr>
          <p:nvPr>
            <p:ph idx="1"/>
          </p:nvPr>
        </p:nvSpPr>
        <p:spPr/>
        <p:txBody>
          <a:bodyPr vert="horz" lIns="91440" tIns="45720" rIns="91440" bIns="45720" rtlCol="0" anchor="t">
            <a:normAutofit/>
          </a:bodyPr>
          <a:lstStyle/>
          <a:p>
            <a:r>
              <a:rPr lang="en-IN" dirty="0">
                <a:ea typeface="+mn-lt"/>
                <a:cs typeface="+mn-lt"/>
              </a:rPr>
              <a:t>LIPNET: END-TO-END SENTENCE-LEVEL LIPREADING</a:t>
            </a:r>
          </a:p>
          <a:p>
            <a:pPr marL="0" indent="0">
              <a:buNone/>
            </a:pPr>
            <a:r>
              <a:rPr lang="en-IN" dirty="0">
                <a:ea typeface="+mn-lt"/>
                <a:cs typeface="+mn-lt"/>
              </a:rPr>
              <a:t>Yannis M. Assael1,† , Brendan Shillingford1,† , Shimon Whiteson1 &amp; Nando de Freitas1,2,3 Department of Computer Science, University of Oxford, Oxford, UK 1 Google DeepMind, London, UK 2 CIFAR, Canada 3</a:t>
            </a:r>
          </a:p>
        </p:txBody>
      </p:sp>
    </p:spTree>
    <p:extLst>
      <p:ext uri="{BB962C8B-B14F-4D97-AF65-F5344CB8AC3E}">
        <p14:creationId xmlns:p14="http://schemas.microsoft.com/office/powerpoint/2010/main" val="3892615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8D38EC-B51D-FBF2-E2BE-551CC78A636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250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336-0B4C-879B-B14A-2200A80DA7D8}"/>
              </a:ext>
            </a:extLst>
          </p:cNvPr>
          <p:cNvSpPr>
            <a:spLocks noGrp="1"/>
          </p:cNvSpPr>
          <p:nvPr>
            <p:ph type="title"/>
          </p:nvPr>
        </p:nvSpPr>
        <p:spPr>
          <a:xfrm>
            <a:off x="838200" y="365126"/>
            <a:ext cx="10515600" cy="1118442"/>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Background</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E31FF95-B2E9-AF83-7E83-FB8DA9680F69}"/>
              </a:ext>
            </a:extLst>
          </p:cNvPr>
          <p:cNvSpPr>
            <a:spLocks noGrp="1"/>
          </p:cNvSpPr>
          <p:nvPr>
            <p:ph idx="1"/>
          </p:nvPr>
        </p:nvSpPr>
        <p:spPr>
          <a:xfrm>
            <a:off x="838200" y="1231641"/>
            <a:ext cx="10515600" cy="4945322"/>
          </a:xfrm>
        </p:spPr>
        <p:txBody>
          <a:bodyPr>
            <a:normAutofit lnSpcReduction="10000"/>
          </a:bodyPr>
          <a:lstStyle/>
          <a:p>
            <a:r>
              <a:rPr lang="en-US" i="0" dirty="0">
                <a:effectLst/>
                <a:latin typeface="Arial" panose="020B0604020202020204" pitchFamily="34" charset="0"/>
                <a:cs typeface="Arial" panose="020B0604020202020204" pitchFamily="34" charset="0"/>
              </a:rPr>
              <a:t>Lip reading, also known as visual speech recognition, is the process of interpreting spoken language by observing the movements of a speaker's lips. It is an important communication method, especially for individuals with hearing impairments or in situations where audio information is distorted or unavailable.</a:t>
            </a:r>
          </a:p>
          <a:p>
            <a:r>
              <a:rPr lang="en-US" i="0" dirty="0">
                <a:effectLst/>
                <a:latin typeface="Arial" panose="020B0604020202020204" pitchFamily="34" charset="0"/>
                <a:cs typeface="Arial" panose="020B0604020202020204" pitchFamily="34" charset="0"/>
              </a:rPr>
              <a:t>A lip reading web application can provide a user-friendly platform for real-time or recorded lip reading tasks</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We have used our deep learning algorithm and trained our deep model to its max efficiency. Later we created a web application where the user can upload there pre-recorded videos and get output as text.</a:t>
            </a:r>
          </a:p>
        </p:txBody>
      </p:sp>
    </p:spTree>
    <p:extLst>
      <p:ext uri="{BB962C8B-B14F-4D97-AF65-F5344CB8AC3E}">
        <p14:creationId xmlns:p14="http://schemas.microsoft.com/office/powerpoint/2010/main" val="191429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366B-8CDA-0534-1791-8FF0DEC4BD9D}"/>
              </a:ext>
            </a:extLst>
          </p:cNvPr>
          <p:cNvSpPr>
            <a:spLocks noGrp="1"/>
          </p:cNvSpPr>
          <p:nvPr>
            <p:ph type="title"/>
          </p:nvPr>
        </p:nvSpPr>
        <p:spPr>
          <a:xfrm>
            <a:off x="838200" y="65315"/>
            <a:ext cx="10515600" cy="671803"/>
          </a:xfrm>
        </p:spPr>
        <p:txBody>
          <a:bodyPr>
            <a:normAutofit fontScale="90000"/>
          </a:bodyPr>
          <a:lstStyle/>
          <a:p>
            <a:pPr algn="ct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Literature Survey 1</a:t>
            </a:r>
            <a:br>
              <a:rPr lang="en-US" dirty="0">
                <a:latin typeface="Times New Roman" panose="02020603050405020304" pitchFamily="18" charset="0"/>
                <a:cs typeface="Times New Roman" panose="02020603050405020304" pitchFamily="18" charset="0"/>
              </a:rPr>
            </a:br>
            <a:endParaRPr lang="en-IN" dirty="0"/>
          </a:p>
        </p:txBody>
      </p:sp>
      <p:graphicFrame>
        <p:nvGraphicFramePr>
          <p:cNvPr id="4" name="Table 4">
            <a:extLst>
              <a:ext uri="{FF2B5EF4-FFF2-40B4-BE49-F238E27FC236}">
                <a16:creationId xmlns:a16="http://schemas.microsoft.com/office/drawing/2014/main" id="{58E54458-F9A2-6D56-1C6B-8C0653DAB16A}"/>
              </a:ext>
            </a:extLst>
          </p:cNvPr>
          <p:cNvGraphicFramePr>
            <a:graphicFrameLocks noGrp="1"/>
          </p:cNvGraphicFramePr>
          <p:nvPr>
            <p:ph idx="1"/>
            <p:extLst>
              <p:ext uri="{D42A27DB-BD31-4B8C-83A1-F6EECF244321}">
                <p14:modId xmlns:p14="http://schemas.microsoft.com/office/powerpoint/2010/main" val="2851050808"/>
              </p:ext>
            </p:extLst>
          </p:nvPr>
        </p:nvGraphicFramePr>
        <p:xfrm>
          <a:off x="838200" y="998376"/>
          <a:ext cx="10515600" cy="566928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4199844400"/>
                    </a:ext>
                  </a:extLst>
                </a:gridCol>
                <a:gridCol w="2103120">
                  <a:extLst>
                    <a:ext uri="{9D8B030D-6E8A-4147-A177-3AD203B41FA5}">
                      <a16:colId xmlns:a16="http://schemas.microsoft.com/office/drawing/2014/main" val="494019458"/>
                    </a:ext>
                  </a:extLst>
                </a:gridCol>
                <a:gridCol w="2103120">
                  <a:extLst>
                    <a:ext uri="{9D8B030D-6E8A-4147-A177-3AD203B41FA5}">
                      <a16:colId xmlns:a16="http://schemas.microsoft.com/office/drawing/2014/main" val="2057262790"/>
                    </a:ext>
                  </a:extLst>
                </a:gridCol>
                <a:gridCol w="2103120">
                  <a:extLst>
                    <a:ext uri="{9D8B030D-6E8A-4147-A177-3AD203B41FA5}">
                      <a16:colId xmlns:a16="http://schemas.microsoft.com/office/drawing/2014/main" val="480999222"/>
                    </a:ext>
                  </a:extLst>
                </a:gridCol>
                <a:gridCol w="2103120">
                  <a:extLst>
                    <a:ext uri="{9D8B030D-6E8A-4147-A177-3AD203B41FA5}">
                      <a16:colId xmlns:a16="http://schemas.microsoft.com/office/drawing/2014/main" val="2616346643"/>
                    </a:ext>
                  </a:extLst>
                </a:gridCol>
              </a:tblGrid>
              <a:tr h="9124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Title of paper and Authors</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Journal/Conference and Year</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Concept/Approach</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panose="02020603050405020304" pitchFamily="18" charset="0"/>
                          <a:cs typeface="Times New Roman" panose="02020603050405020304" pitchFamily="18" charset="0"/>
                        </a:rPr>
                        <a:t>Limitation</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Times New Roman" panose="02020603050405020304" pitchFamily="18" charset="0"/>
                          <a:ea typeface="+mn-ea"/>
                          <a:cs typeface="Times New Roman" panose="02020603050405020304" pitchFamily="18" charset="0"/>
                        </a:rPr>
                        <a:t>Inference</a:t>
                      </a:r>
                      <a:endParaRPr lang="en-IN" sz="18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689647455"/>
                  </a:ext>
                </a:extLst>
              </a:tr>
              <a:tr h="3379160">
                <a:tc>
                  <a:txBody>
                    <a:bodyPr/>
                    <a:lstStyle/>
                    <a:p>
                      <a:pPr lvl="0">
                        <a:buNone/>
                      </a:pPr>
                      <a:r>
                        <a:rPr lang="en-IN" sz="1800" b="0" i="0" u="none" strike="noStrike" noProof="0" dirty="0">
                          <a:latin typeface="Calibri"/>
                        </a:rPr>
                        <a:t>Title:</a:t>
                      </a:r>
                      <a:endParaRPr lang="en-US" dirty="0"/>
                    </a:p>
                    <a:p>
                      <a:pPr lvl="0">
                        <a:buNone/>
                      </a:pPr>
                      <a:r>
                        <a:rPr lang="en-IN" sz="1800" b="0" i="0" u="none" strike="noStrike" noProof="0" dirty="0">
                          <a:latin typeface="Calibri"/>
                        </a:rPr>
                        <a:t>LIPNET: END-TO-END SENTENCE-LEVEL LIPREADING</a:t>
                      </a:r>
                    </a:p>
                    <a:p>
                      <a:pPr lvl="0">
                        <a:buNone/>
                      </a:pPr>
                      <a:endParaRPr lang="en-IN" sz="1800" b="0" i="0" u="none" strike="noStrike" noProof="0" dirty="0">
                        <a:latin typeface="Calibri"/>
                      </a:endParaRPr>
                    </a:p>
                    <a:p>
                      <a:pPr lvl="0">
                        <a:buNone/>
                      </a:pPr>
                      <a:r>
                        <a:rPr lang="en-IN" sz="1800" b="0" i="0" u="none" strike="noStrike" noProof="0" dirty="0">
                          <a:latin typeface="Calibri"/>
                        </a:rPr>
                        <a:t>Authors:</a:t>
                      </a:r>
                    </a:p>
                    <a:p>
                      <a:pPr lvl="0">
                        <a:buNone/>
                      </a:pPr>
                      <a:r>
                        <a:rPr lang="en-IN" sz="1800" b="0" i="0" u="none" strike="noStrike" noProof="0" dirty="0">
                          <a:latin typeface="Calibri"/>
                        </a:rPr>
                        <a:t>Yannis M. Assael</a:t>
                      </a:r>
                    </a:p>
                    <a:p>
                      <a:pPr lvl="0">
                        <a:buNone/>
                      </a:pPr>
                      <a:r>
                        <a:rPr lang="en-IN" sz="1800" b="0" i="0" u="none" strike="noStrike" noProof="0" dirty="0"/>
                        <a:t>Brendan Shillingford</a:t>
                      </a:r>
                    </a:p>
                    <a:p>
                      <a:pPr lvl="0">
                        <a:buNone/>
                      </a:pPr>
                      <a:r>
                        <a:rPr lang="en-IN" sz="1800" b="0" i="0" u="none" strike="noStrike" noProof="0" dirty="0">
                          <a:latin typeface="Calibri"/>
                        </a:rPr>
                        <a:t>Shimon Whiteson</a:t>
                      </a:r>
                    </a:p>
                    <a:p>
                      <a:pPr lvl="0">
                        <a:buNone/>
                      </a:pPr>
                      <a:r>
                        <a:rPr lang="en-IN" sz="1800" b="0" i="0" u="none" strike="noStrike" noProof="0" dirty="0"/>
                        <a:t>Nando de Freitas</a:t>
                      </a:r>
                      <a:endParaRPr lang="en-IN" dirty="0"/>
                    </a:p>
                  </a:txBody>
                  <a:tcPr/>
                </a:tc>
                <a:tc>
                  <a:txBody>
                    <a:bodyPr/>
                    <a:lstStyle/>
                    <a:p>
                      <a:pPr lvl="0">
                        <a:buNone/>
                      </a:pPr>
                      <a:r>
                        <a:rPr lang="en-IN" sz="1800" b="0" i="0" u="none" strike="noStrike" noProof="0" dirty="0">
                          <a:latin typeface="Calibri"/>
                        </a:rPr>
                        <a:t>16 Dec 2016</a:t>
                      </a:r>
                      <a:endParaRPr lang="en-US" dirty="0"/>
                    </a:p>
                  </a:txBody>
                  <a:tcPr/>
                </a:tc>
                <a:tc>
                  <a:txBody>
                    <a:bodyPr/>
                    <a:lstStyle/>
                    <a:p>
                      <a:r>
                        <a:rPr lang="en-IN" dirty="0"/>
                        <a:t>Using </a:t>
                      </a:r>
                      <a:r>
                        <a:rPr lang="en-IN" sz="1800" b="0" i="0" u="none" strike="noStrike" noProof="0" dirty="0" err="1">
                          <a:latin typeface="Calibri"/>
                        </a:rPr>
                        <a:t>DLib</a:t>
                      </a:r>
                      <a:r>
                        <a:rPr lang="en-IN" sz="1800" b="0" i="0" u="none" strike="noStrike" noProof="0" dirty="0">
                          <a:latin typeface="Calibri"/>
                        </a:rPr>
                        <a:t> face detector to detect lips and read.</a:t>
                      </a:r>
                    </a:p>
                    <a:p>
                      <a:pPr lvl="0">
                        <a:buNone/>
                      </a:pPr>
                      <a:endParaRPr lang="en-IN" sz="1800" b="0" i="0" u="none" strike="noStrike" noProof="0" dirty="0">
                        <a:latin typeface="Calibri"/>
                      </a:endParaRPr>
                    </a:p>
                    <a:p>
                      <a:pPr lvl="0">
                        <a:buNone/>
                      </a:pPr>
                      <a:r>
                        <a:rPr lang="en-IN" sz="1800" b="0" i="0" u="none" strike="noStrike" noProof="0" dirty="0">
                          <a:latin typeface="Calibri"/>
                        </a:rPr>
                        <a:t>Uses speech </a:t>
                      </a:r>
                      <a:r>
                        <a:rPr lang="en-IN" sz="1800" b="0" i="0" u="none" strike="noStrike" noProof="0" dirty="0"/>
                        <a:t>recognition </a:t>
                      </a:r>
                      <a:r>
                        <a:rPr lang="en-IN" sz="1800" b="0" i="0" u="none" strike="noStrike" noProof="0" dirty="0">
                          <a:latin typeface="Calibri"/>
                        </a:rPr>
                        <a:t>model</a:t>
                      </a:r>
                    </a:p>
                    <a:p>
                      <a:pPr lvl="0">
                        <a:buNone/>
                      </a:pPr>
                      <a:r>
                        <a:rPr lang="en-IN" sz="1800" b="0" i="0" u="none" strike="noStrike" noProof="0" dirty="0">
                          <a:latin typeface="Calibri"/>
                        </a:rPr>
                        <a:t>To preconceive the </a:t>
                      </a:r>
                    </a:p>
                    <a:p>
                      <a:pPr lvl="0">
                        <a:buNone/>
                      </a:pPr>
                      <a:r>
                        <a:rPr lang="en-IN" sz="1800" b="0" i="0" u="none" strike="noStrike" noProof="0" dirty="0">
                          <a:latin typeface="Calibri"/>
                        </a:rPr>
                        <a:t>Data required for results.</a:t>
                      </a:r>
                    </a:p>
                    <a:p>
                      <a:pPr lvl="0">
                        <a:buNone/>
                      </a:pPr>
                      <a:endParaRPr lang="en-IN" sz="1800" b="0" i="0" u="none" strike="noStrike" noProof="0" dirty="0">
                        <a:latin typeface="Calibri"/>
                      </a:endParaRPr>
                    </a:p>
                    <a:p>
                      <a:pPr lvl="0">
                        <a:buNone/>
                      </a:pPr>
                      <a:r>
                        <a:rPr lang="en-IN" sz="1800" b="0" i="0" u="none" strike="noStrike" noProof="0" dirty="0"/>
                        <a:t>CTC’s decoder use to decode the video by frames.</a:t>
                      </a:r>
                      <a:endParaRPr lang="en-IN" dirty="0"/>
                    </a:p>
                  </a:txBody>
                  <a:tcPr/>
                </a:tc>
                <a:tc>
                  <a:txBody>
                    <a:bodyPr/>
                    <a:lstStyle/>
                    <a:p>
                      <a:r>
                        <a:rPr lang="en-IN" dirty="0"/>
                        <a:t>Worked with limited dataset thus works only on the available data.</a:t>
                      </a:r>
                    </a:p>
                    <a:p>
                      <a:pPr lvl="0">
                        <a:buNone/>
                      </a:pPr>
                      <a:endParaRPr lang="en-IN" dirty="0"/>
                    </a:p>
                    <a:p>
                      <a:pPr lvl="0">
                        <a:buNone/>
                      </a:pPr>
                      <a:endParaRPr lang="en-IN" dirty="0"/>
                    </a:p>
                  </a:txBody>
                  <a:tcPr/>
                </a:tc>
                <a:tc>
                  <a:txBody>
                    <a:bodyPr/>
                    <a:lstStyle/>
                    <a:p>
                      <a:pPr lvl="0">
                        <a:buNone/>
                      </a:pPr>
                      <a:r>
                        <a:rPr lang="en-IN" sz="1800" b="0" i="0" u="none" strike="noStrike" noProof="0" dirty="0">
                          <a:latin typeface="Calibri"/>
                        </a:rPr>
                        <a:t>The proposed </a:t>
                      </a:r>
                      <a:r>
                        <a:rPr lang="en-IN" sz="1800" b="0" i="0" u="none" strike="noStrike" noProof="0" dirty="0" err="1">
                          <a:latin typeface="Calibri"/>
                        </a:rPr>
                        <a:t>LipNet</a:t>
                      </a:r>
                      <a:r>
                        <a:rPr lang="en-IN" sz="1800" b="0" i="0" u="none" strike="noStrike" noProof="0" dirty="0">
                          <a:latin typeface="Calibri"/>
                        </a:rPr>
                        <a:t>, the first model to apply deep learning to end-to-end learning of a model that maps sequences of image frames of a speaker’s mouth to entire sentences. The end-to-end model eliminates the need to segment videos into words before predicting a sentence.</a:t>
                      </a:r>
                      <a:endParaRPr lang="en-US" dirty="0"/>
                    </a:p>
                  </a:txBody>
                  <a:tcPr/>
                </a:tc>
                <a:extLst>
                  <a:ext uri="{0D108BD9-81ED-4DB2-BD59-A6C34878D82A}">
                    <a16:rowId xmlns:a16="http://schemas.microsoft.com/office/drawing/2014/main" val="21881302"/>
                  </a:ext>
                </a:extLst>
              </a:tr>
            </a:tbl>
          </a:graphicData>
        </a:graphic>
      </p:graphicFrame>
    </p:spTree>
    <p:extLst>
      <p:ext uri="{BB962C8B-B14F-4D97-AF65-F5344CB8AC3E}">
        <p14:creationId xmlns:p14="http://schemas.microsoft.com/office/powerpoint/2010/main" val="24106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E1522-9DA6-FD62-7F7B-5B2C6662E9EE}"/>
              </a:ext>
            </a:extLst>
          </p:cNvPr>
          <p:cNvSpPr>
            <a:spLocks noGrp="1"/>
          </p:cNvSpPr>
          <p:nvPr>
            <p:ph type="title"/>
          </p:nvPr>
        </p:nvSpPr>
        <p:spPr>
          <a:xfrm>
            <a:off x="686834" y="1153572"/>
            <a:ext cx="3200400" cy="4461163"/>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Literature Survey 2</a:t>
            </a:r>
            <a:br>
              <a:rPr lang="en-US">
                <a:solidFill>
                  <a:srgbClr val="FFFFFF"/>
                </a:solidFill>
                <a:latin typeface="Times New Roman" panose="02020603050405020304" pitchFamily="18" charset="0"/>
                <a:cs typeface="Times New Roman" panose="02020603050405020304" pitchFamily="18" charset="0"/>
              </a:rPr>
            </a:b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B7B986-5C1F-A2F6-9257-77A4EE55C6AB}"/>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IN" dirty="0">
                <a:ea typeface="+mn-lt"/>
                <a:cs typeface="+mn-lt"/>
              </a:rPr>
              <a:t>ABSTRACT:</a:t>
            </a:r>
            <a:br>
              <a:rPr lang="en-IN" dirty="0">
                <a:ea typeface="+mn-lt"/>
                <a:cs typeface="+mn-lt"/>
              </a:rPr>
            </a:br>
            <a:endParaRPr lang="en-IN" dirty="0">
              <a:ea typeface="+mn-lt"/>
              <a:cs typeface="Calibri"/>
            </a:endParaRPr>
          </a:p>
          <a:p>
            <a:pPr marL="0" indent="0">
              <a:buNone/>
            </a:pPr>
            <a:r>
              <a:rPr lang="en-IN" dirty="0" err="1">
                <a:ea typeface="+mn-lt"/>
                <a:cs typeface="+mn-lt"/>
              </a:rPr>
              <a:t>LipNet</a:t>
            </a:r>
            <a:r>
              <a:rPr lang="en-IN" dirty="0">
                <a:ea typeface="+mn-lt"/>
                <a:cs typeface="+mn-lt"/>
              </a:rPr>
              <a:t> is the first complete sentence-level lipreading model. </a:t>
            </a:r>
            <a:r>
              <a:rPr lang="en-IN" dirty="0" err="1">
                <a:ea typeface="+mn-lt"/>
                <a:cs typeface="+mn-lt"/>
              </a:rPr>
              <a:t>LipNet</a:t>
            </a:r>
            <a:r>
              <a:rPr lang="en-IN" dirty="0">
                <a:ea typeface="+mn-lt"/>
                <a:cs typeface="+mn-lt"/>
              </a:rPr>
              <a:t> is taught from beginning to end to provide predictions at the sentence level, just like contemporary deep learning based automatic speech recognition (ASR). Our model uses spatiotemporal convolutional neural networks (STCNNs), recurrent neural networks, and RNNs</a:t>
            </a:r>
            <a:endParaRPr lang="en-IN" dirty="0"/>
          </a:p>
        </p:txBody>
      </p:sp>
    </p:spTree>
    <p:extLst>
      <p:ext uri="{BB962C8B-B14F-4D97-AF65-F5344CB8AC3E}">
        <p14:creationId xmlns:p14="http://schemas.microsoft.com/office/powerpoint/2010/main" val="311482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AAD90-B4F8-F276-4900-7C4213CD50F9}"/>
              </a:ext>
            </a:extLst>
          </p:cNvPr>
          <p:cNvSpPr>
            <a:spLocks noGrp="1"/>
          </p:cNvSpPr>
          <p:nvPr>
            <p:ph type="title"/>
          </p:nvPr>
        </p:nvSpPr>
        <p:spPr>
          <a:xfrm>
            <a:off x="686834" y="1153572"/>
            <a:ext cx="3200400" cy="4461163"/>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Literature Survey 3</a:t>
            </a:r>
            <a:br>
              <a:rPr lang="en-US">
                <a:solidFill>
                  <a:srgbClr val="FFFFFF"/>
                </a:solidFill>
                <a:latin typeface="Times New Roman" panose="02020603050405020304" pitchFamily="18" charset="0"/>
                <a:cs typeface="Times New Roman" panose="02020603050405020304" pitchFamily="18" charset="0"/>
              </a:rPr>
            </a:b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C02B464-20CB-975F-2A45-AD4621C10C43}"/>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IN" sz="2400" dirty="0">
                <a:ea typeface="+mn-lt"/>
                <a:cs typeface="+mn-lt"/>
              </a:rPr>
              <a:t>CONNECTIONIST TEMPORAL CLASSIFICATION:</a:t>
            </a:r>
          </a:p>
          <a:p>
            <a:r>
              <a:rPr lang="en-IN" sz="2400" dirty="0">
                <a:ea typeface="+mn-lt"/>
                <a:cs typeface="+mn-lt"/>
              </a:rPr>
              <a:t>Modern voice recognition heavily relies on the connectionist temporal classification (CTC) loss (Graves et al., 2006), which does away with the necessity for training data that lines up inputs and target outputs. </a:t>
            </a:r>
            <a:endParaRPr lang="en-IN" sz="2400">
              <a:cs typeface="Calibri"/>
            </a:endParaRPr>
          </a:p>
          <a:p>
            <a:r>
              <a:rPr lang="en-IN" sz="2400" dirty="0">
                <a:ea typeface="+mn-lt"/>
                <a:cs typeface="+mn-lt"/>
              </a:rPr>
              <a:t>  Suppose a model produces a the probability of a sequence is calculated by marginalising over all sequences that are defined as being equal to it. This is done using a sequence of discrete distributions over the token classes (vocabulary) supplemented with a unique "blank" token. This simultaneously removes the need for alignments and addresses variable-length sequences. </a:t>
            </a:r>
            <a:endParaRPr lang="en-IN">
              <a:ea typeface="+mn-lt"/>
              <a:cs typeface="+mn-lt"/>
            </a:endParaRPr>
          </a:p>
        </p:txBody>
      </p:sp>
    </p:spTree>
    <p:extLst>
      <p:ext uri="{BB962C8B-B14F-4D97-AF65-F5344CB8AC3E}">
        <p14:creationId xmlns:p14="http://schemas.microsoft.com/office/powerpoint/2010/main" val="126798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A0AC-3CF8-ADDA-E9CA-703C1E1EAF74}"/>
              </a:ext>
            </a:extLst>
          </p:cNvPr>
          <p:cNvSpPr>
            <a:spLocks noGrp="1"/>
          </p:cNvSpPr>
          <p:nvPr>
            <p:ph type="title"/>
          </p:nvPr>
        </p:nvSpPr>
        <p:spPr>
          <a:xfrm>
            <a:off x="1171074" y="1396686"/>
            <a:ext cx="3240506" cy="406462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Literature Survey 4</a:t>
            </a:r>
            <a:br>
              <a:rPr lang="en-US">
                <a:solidFill>
                  <a:srgbClr val="FFFFFF"/>
                </a:solidFill>
                <a:latin typeface="Times New Roman" panose="02020603050405020304" pitchFamily="18" charset="0"/>
                <a:cs typeface="Times New Roman" panose="02020603050405020304" pitchFamily="18" charset="0"/>
              </a:rPr>
            </a:br>
            <a:endParaRPr lang="en-IN">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47FF34-70E7-F44A-489E-BF17A0A246EE}"/>
              </a:ext>
            </a:extLst>
          </p:cNvPr>
          <p:cNvSpPr>
            <a:spLocks noGrp="1"/>
          </p:cNvSpPr>
          <p:nvPr>
            <p:ph idx="1"/>
          </p:nvPr>
        </p:nvSpPr>
        <p:spPr>
          <a:xfrm>
            <a:off x="5370153" y="1526033"/>
            <a:ext cx="5536397" cy="3935281"/>
          </a:xfrm>
        </p:spPr>
        <p:txBody>
          <a:bodyPr vert="horz" lIns="91440" tIns="45720" rIns="91440" bIns="45720" rtlCol="0" anchor="t">
            <a:normAutofit/>
          </a:bodyPr>
          <a:lstStyle/>
          <a:p>
            <a:pPr marL="0" indent="0">
              <a:buNone/>
            </a:pPr>
            <a:r>
              <a:rPr lang="en-IN" dirty="0">
                <a:ea typeface="+mn-lt"/>
                <a:cs typeface="+mn-lt"/>
              </a:rPr>
              <a:t>Gated Recurrent Unit (GRU)</a:t>
            </a:r>
            <a:endParaRPr lang="en-US"/>
          </a:p>
          <a:p>
            <a:r>
              <a:rPr lang="en-IN" dirty="0">
                <a:ea typeface="+mn-lt"/>
                <a:cs typeface="+mn-lt"/>
              </a:rPr>
              <a:t>It is a type of recurrent neural network (RNN) that improves upon earlier RNNs by adding cells and gates for propagating information over more timesteps and learning to control this information flow</a:t>
            </a:r>
            <a:endParaRPr lang="en-IN" dirty="0">
              <a:cs typeface="Calibri"/>
            </a:endParaRPr>
          </a:p>
        </p:txBody>
      </p:sp>
    </p:spTree>
    <p:extLst>
      <p:ext uri="{BB962C8B-B14F-4D97-AF65-F5344CB8AC3E}">
        <p14:creationId xmlns:p14="http://schemas.microsoft.com/office/powerpoint/2010/main" val="644327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6381B70-6D83-85C4-1401-49A6450C2F03}"/>
              </a:ext>
            </a:extLst>
          </p:cNvPr>
          <p:cNvSpPr>
            <a:spLocks noGrp="1"/>
          </p:cNvSpPr>
          <p:nvPr>
            <p:ph type="title"/>
          </p:nvPr>
        </p:nvSpPr>
        <p:spPr>
          <a:xfrm>
            <a:off x="838201" y="3998018"/>
            <a:ext cx="3981854" cy="2216513"/>
          </a:xfrm>
        </p:spPr>
        <p:txBody>
          <a:bodyPr>
            <a:normAutofit/>
          </a:bodyPr>
          <a:lstStyle/>
          <a:p>
            <a:r>
              <a:rPr lang="en-US" dirty="0">
                <a:latin typeface="Times New Roman" panose="02020603050405020304" pitchFamily="18" charset="0"/>
                <a:cs typeface="Times New Roman" panose="02020603050405020304" pitchFamily="18" charset="0"/>
              </a:rPr>
              <a:t>Literature Survey 5</a:t>
            </a:r>
            <a:br>
              <a:rPr lang="en-US" dirty="0">
                <a:latin typeface="Times New Roman" panose="02020603050405020304" pitchFamily="18" charset="0"/>
                <a:cs typeface="Times New Roman" panose="02020603050405020304" pitchFamily="18" charset="0"/>
              </a:rPr>
            </a:br>
            <a:endParaRPr lang="en-IN"/>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5" descr="Icon&#10;&#10;Description automatically generated">
            <a:extLst>
              <a:ext uri="{FF2B5EF4-FFF2-40B4-BE49-F238E27FC236}">
                <a16:creationId xmlns:a16="http://schemas.microsoft.com/office/drawing/2014/main" id="{2BB1E382-A195-627F-FD9B-4F9CE7DC1135}"/>
              </a:ext>
            </a:extLst>
          </p:cNvPr>
          <p:cNvPicPr>
            <a:picLocks noChangeAspect="1"/>
          </p:cNvPicPr>
          <p:nvPr/>
        </p:nvPicPr>
        <p:blipFill>
          <a:blip r:embed="rId2"/>
          <a:stretch>
            <a:fillRect/>
          </a:stretch>
        </p:blipFill>
        <p:spPr>
          <a:xfrm>
            <a:off x="1714560" y="704504"/>
            <a:ext cx="8762880"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F5F402A7-BEE6-66AD-C34B-23361D9CAEED}"/>
              </a:ext>
            </a:extLst>
          </p:cNvPr>
          <p:cNvSpPr>
            <a:spLocks noGrp="1"/>
          </p:cNvSpPr>
          <p:nvPr>
            <p:ph idx="1"/>
          </p:nvPr>
        </p:nvSpPr>
        <p:spPr>
          <a:xfrm>
            <a:off x="4970835" y="3998019"/>
            <a:ext cx="6382966" cy="2216512"/>
          </a:xfrm>
        </p:spPr>
        <p:txBody>
          <a:bodyPr vert="horz" lIns="91440" tIns="45720" rIns="91440" bIns="45720" rtlCol="0">
            <a:normAutofit/>
          </a:bodyPr>
          <a:lstStyle/>
          <a:p>
            <a:endParaRPr lang="en-IN" sz="1800">
              <a:ea typeface="+mn-lt"/>
              <a:cs typeface="+mn-lt"/>
            </a:endParaRPr>
          </a:p>
          <a:p>
            <a:endParaRPr lang="en-IN" sz="1800">
              <a:ea typeface="+mn-lt"/>
              <a:cs typeface="+mn-lt"/>
            </a:endParaRPr>
          </a:p>
          <a:p>
            <a:r>
              <a:rPr lang="en-IN" sz="1800">
                <a:ea typeface="+mn-lt"/>
                <a:cs typeface="+mn-lt"/>
              </a:rPr>
              <a:t>A sequence of T frames is used as input, and is processed by 3 layers of STCNN, each followed by a spatial max-pooling layer. The features extracted are processed by 2 Bi-GRUs; each time-step of the GRU output is processed by a linear layer and a </a:t>
            </a:r>
            <a:r>
              <a:rPr lang="en-IN" sz="1800" err="1">
                <a:ea typeface="+mn-lt"/>
                <a:cs typeface="+mn-lt"/>
              </a:rPr>
              <a:t>softmax</a:t>
            </a:r>
            <a:r>
              <a:rPr lang="en-IN" sz="1800">
                <a:ea typeface="+mn-lt"/>
                <a:cs typeface="+mn-lt"/>
              </a:rPr>
              <a:t>. This end-to-end model is trained with CTC. </a:t>
            </a:r>
          </a:p>
          <a:p>
            <a:endParaRPr lang="en-IN" sz="1800">
              <a:cs typeface="Calibri"/>
            </a:endParaRPr>
          </a:p>
          <a:p>
            <a:endParaRPr lang="en-IN" sz="1800">
              <a:cs typeface="Calibri"/>
            </a:endParaRPr>
          </a:p>
        </p:txBody>
      </p:sp>
    </p:spTree>
    <p:extLst>
      <p:ext uri="{BB962C8B-B14F-4D97-AF65-F5344CB8AC3E}">
        <p14:creationId xmlns:p14="http://schemas.microsoft.com/office/powerpoint/2010/main" val="1973548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1076</Words>
  <Application>Microsoft Office PowerPoint</Application>
  <PresentationFormat>Widescreen</PresentationFormat>
  <Paragraphs>112</Paragraphs>
  <Slides>31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Bookman Old Style</vt:lpstr>
      <vt:lpstr>Calibri</vt:lpstr>
      <vt:lpstr>Calibri Light</vt:lpstr>
      <vt:lpstr>Times New Roman</vt:lpstr>
      <vt:lpstr>Office Theme</vt:lpstr>
      <vt:lpstr>Lip Reading Using Deep Learning Algorithm</vt:lpstr>
      <vt:lpstr>Team Members</vt:lpstr>
      <vt:lpstr>Table of Contents</vt:lpstr>
      <vt:lpstr>Background </vt:lpstr>
      <vt:lpstr> Literature Survey 1 </vt:lpstr>
      <vt:lpstr>Literature Survey 2 </vt:lpstr>
      <vt:lpstr>Literature Survey 3 </vt:lpstr>
      <vt:lpstr>Literature Survey 4 </vt:lpstr>
      <vt:lpstr>Literature Survey 5 </vt:lpstr>
      <vt:lpstr>Literature Survey 6 </vt:lpstr>
      <vt:lpstr>Literature Survey 7 </vt:lpstr>
      <vt:lpstr>Literature Survey 8 </vt:lpstr>
      <vt:lpstr>Literature Survey 9 </vt:lpstr>
      <vt:lpstr>Literature Survey 10 </vt:lpstr>
      <vt:lpstr>Problem Description </vt:lpstr>
      <vt:lpstr>Methodology </vt:lpstr>
      <vt:lpstr>Build Data Loading Functions </vt:lpstr>
      <vt:lpstr>Build Data Loading Functions </vt:lpstr>
      <vt:lpstr>Build Data Loading Functions </vt:lpstr>
      <vt:lpstr>Create Data Pipeline </vt:lpstr>
      <vt:lpstr>Design the Deep Neural Network </vt:lpstr>
      <vt:lpstr>Design the Deep Neural Network </vt:lpstr>
      <vt:lpstr>Design the Deep Neural Network </vt:lpstr>
      <vt:lpstr>Setup Training Options and Train </vt:lpstr>
      <vt:lpstr>Setup Training Options and Train</vt:lpstr>
      <vt:lpstr>Make a Prediction </vt:lpstr>
      <vt:lpstr>Make a Prediction </vt:lpstr>
      <vt:lpstr>LipReader Web Application</vt:lpstr>
      <vt:lpstr>Tools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Sukanya kb</dc:creator>
  <cp:lastModifiedBy>rohan inamdar</cp:lastModifiedBy>
  <cp:revision>376</cp:revision>
  <dcterms:created xsi:type="dcterms:W3CDTF">2023-05-20T02:46:19Z</dcterms:created>
  <dcterms:modified xsi:type="dcterms:W3CDTF">2023-06-04T17:24:53Z</dcterms:modified>
</cp:coreProperties>
</file>